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77" r:id="rId3"/>
    <p:sldId id="292" r:id="rId4"/>
    <p:sldId id="258" r:id="rId5"/>
    <p:sldId id="259" r:id="rId6"/>
    <p:sldId id="291" r:id="rId7"/>
    <p:sldId id="260" r:id="rId8"/>
    <p:sldId id="278" r:id="rId9"/>
    <p:sldId id="279" r:id="rId10"/>
    <p:sldId id="280" r:id="rId11"/>
    <p:sldId id="281" r:id="rId12"/>
    <p:sldId id="271" r:id="rId13"/>
    <p:sldId id="283" r:id="rId14"/>
    <p:sldId id="265" r:id="rId15"/>
    <p:sldId id="266" r:id="rId16"/>
    <p:sldId id="287" r:id="rId17"/>
    <p:sldId id="273" r:id="rId18"/>
    <p:sldId id="272" r:id="rId19"/>
    <p:sldId id="293" r:id="rId20"/>
    <p:sldId id="261" r:id="rId21"/>
    <p:sldId id="294" r:id="rId22"/>
    <p:sldId id="285" r:id="rId23"/>
    <p:sldId id="286" r:id="rId24"/>
    <p:sldId id="267" r:id="rId25"/>
    <p:sldId id="295" r:id="rId26"/>
    <p:sldId id="268" r:id="rId27"/>
    <p:sldId id="296" r:id="rId28"/>
    <p:sldId id="275" r:id="rId29"/>
    <p:sldId id="274" r:id="rId30"/>
    <p:sldId id="269" r:id="rId31"/>
    <p:sldId id="262" r:id="rId32"/>
    <p:sldId id="288" r:id="rId33"/>
    <p:sldId id="290"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2383"/>
  </p:normalViewPr>
  <p:slideViewPr>
    <p:cSldViewPr snapToGrid="0" snapToObjects="1">
      <p:cViewPr varScale="1">
        <p:scale>
          <a:sx n="105" d="100"/>
          <a:sy n="105" d="100"/>
        </p:scale>
        <p:origin x="840"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08170-5195-9941-ABDF-8D98F7D2C000}"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87843F-CBEE-3146-BE39-1D5DFAD710B7}" type="slidenum">
              <a:rPr lang="en-US" smtClean="0"/>
              <a:t>‹#›</a:t>
            </a:fld>
            <a:endParaRPr lang="en-US"/>
          </a:p>
        </p:txBody>
      </p:sp>
    </p:spTree>
    <p:extLst>
      <p:ext uri="{BB962C8B-B14F-4D97-AF65-F5344CB8AC3E}">
        <p14:creationId xmlns:p14="http://schemas.microsoft.com/office/powerpoint/2010/main" val="257776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FC3F2-AFB4-C540-AFCD-897B04FFA153}" type="slidenum">
              <a:rPr lang="en-US" smtClean="0"/>
              <a:t>1</a:t>
            </a:fld>
            <a:endParaRPr lang="en-US"/>
          </a:p>
        </p:txBody>
      </p:sp>
    </p:spTree>
    <p:extLst>
      <p:ext uri="{BB962C8B-B14F-4D97-AF65-F5344CB8AC3E}">
        <p14:creationId xmlns:p14="http://schemas.microsoft.com/office/powerpoint/2010/main" val="844787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输入是五条独立的序列，在模型反向传播和梯度下降去优化模型的参数</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14</a:t>
            </a:fld>
            <a:endParaRPr lang="en-US"/>
          </a:p>
        </p:txBody>
      </p:sp>
    </p:spTree>
    <p:extLst>
      <p:ext uri="{BB962C8B-B14F-4D97-AF65-F5344CB8AC3E}">
        <p14:creationId xmlns:p14="http://schemas.microsoft.com/office/powerpoint/2010/main" val="2563069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膨胀卷积和</a:t>
            </a:r>
            <a:r>
              <a:rPr lang="en-US" altLang="zh-Hans" dirty="0"/>
              <a:t>transformer</a:t>
            </a:r>
            <a:r>
              <a:rPr lang="zh-Hans" altLang="en-US" dirty="0"/>
              <a:t>可以扩大感受野，可以整合基因组远端的调控元件（例如</a:t>
            </a:r>
            <a:r>
              <a:rPr lang="en-US" altLang="zh-Hans" dirty="0"/>
              <a:t>enhancer</a:t>
            </a:r>
            <a:r>
              <a:rPr lang="zh-Hans" altLang="en-US" dirty="0"/>
              <a:t>）</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15</a:t>
            </a:fld>
            <a:endParaRPr lang="en-US"/>
          </a:p>
        </p:txBody>
      </p:sp>
    </p:spTree>
    <p:extLst>
      <p:ext uri="{BB962C8B-B14F-4D97-AF65-F5344CB8AC3E}">
        <p14:creationId xmlns:p14="http://schemas.microsoft.com/office/powerpoint/2010/main" val="281485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使用</a:t>
            </a:r>
            <a:r>
              <a:rPr lang="en-US" altLang="zh-Hans" dirty="0"/>
              <a:t>transformer</a:t>
            </a:r>
            <a:r>
              <a:rPr lang="zh-Hans" altLang="en-US" dirty="0"/>
              <a:t>比膨胀卷积预测基因表达的准确率更高</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16</a:t>
            </a:fld>
            <a:endParaRPr lang="en-US"/>
          </a:p>
        </p:txBody>
      </p:sp>
    </p:spTree>
    <p:extLst>
      <p:ext uri="{BB962C8B-B14F-4D97-AF65-F5344CB8AC3E}">
        <p14:creationId xmlns:p14="http://schemas.microsoft.com/office/powerpoint/2010/main" val="3037069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之前的模型都是一个二分类预测模型，预测输入是否属于某个特征，预测值在</a:t>
            </a:r>
            <a:r>
              <a:rPr lang="en-US" altLang="zh-Hans" dirty="0"/>
              <a:t>0</a:t>
            </a:r>
            <a:r>
              <a:rPr lang="zh-Hans" altLang="en-US" dirty="0"/>
              <a:t>～</a:t>
            </a:r>
            <a:r>
              <a:rPr lang="en-US" altLang="zh-Hans" dirty="0"/>
              <a:t>1</a:t>
            </a:r>
            <a:r>
              <a:rPr lang="zh-Hans" altLang="en-US" dirty="0"/>
              <a:t>之间。</a:t>
            </a:r>
            <a:endParaRPr lang="en-US" altLang="zh-Hans" dirty="0"/>
          </a:p>
          <a:p>
            <a:r>
              <a:rPr lang="zh-Hans" altLang="en-US" dirty="0"/>
              <a:t>通过反卷积输出每个输入位点的预测结果</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17</a:t>
            </a:fld>
            <a:endParaRPr lang="en-US"/>
          </a:p>
        </p:txBody>
      </p:sp>
    </p:spTree>
    <p:extLst>
      <p:ext uri="{BB962C8B-B14F-4D97-AF65-F5344CB8AC3E}">
        <p14:creationId xmlns:p14="http://schemas.microsoft.com/office/powerpoint/2010/main" val="2585217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作者使用迁移学习训练</a:t>
            </a:r>
            <a:r>
              <a:rPr lang="en-US" altLang="zh-Hans" dirty="0"/>
              <a:t>38</a:t>
            </a:r>
            <a:r>
              <a:rPr lang="zh-Hans" altLang="en-US" dirty="0"/>
              <a:t>个淋巴母细胞系的转录因子预测模型</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18</a:t>
            </a:fld>
            <a:endParaRPr lang="en-US"/>
          </a:p>
        </p:txBody>
      </p:sp>
    </p:spTree>
    <p:extLst>
      <p:ext uri="{BB962C8B-B14F-4D97-AF65-F5344CB8AC3E}">
        <p14:creationId xmlns:p14="http://schemas.microsoft.com/office/powerpoint/2010/main" val="2159217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Squeeze-and-excitation networks: SE net</a:t>
            </a:r>
          </a:p>
        </p:txBody>
      </p:sp>
      <p:sp>
        <p:nvSpPr>
          <p:cNvPr id="4" name="Slide Number Placeholder 3"/>
          <p:cNvSpPr>
            <a:spLocks noGrp="1"/>
          </p:cNvSpPr>
          <p:nvPr>
            <p:ph type="sldNum" sz="quarter" idx="10"/>
          </p:nvPr>
        </p:nvSpPr>
        <p:spPr/>
        <p:txBody>
          <a:bodyPr/>
          <a:lstStyle/>
          <a:p>
            <a:fld id="{D387843F-CBEE-3146-BE39-1D5DFAD710B7}" type="slidenum">
              <a:rPr lang="en-US" smtClean="0"/>
              <a:t>19</a:t>
            </a:fld>
            <a:endParaRPr lang="en-US"/>
          </a:p>
        </p:txBody>
      </p:sp>
    </p:spTree>
    <p:extLst>
      <p:ext uri="{BB962C8B-B14F-4D97-AF65-F5344CB8AC3E}">
        <p14:creationId xmlns:p14="http://schemas.microsoft.com/office/powerpoint/2010/main" val="3040193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主要预测开放，组蛋白修饰，</a:t>
            </a:r>
            <a:r>
              <a:rPr lang="en-US" altLang="zh-Hans" dirty="0"/>
              <a:t>TF binding</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20</a:t>
            </a:fld>
            <a:endParaRPr lang="en-US"/>
          </a:p>
        </p:txBody>
      </p:sp>
    </p:spTree>
    <p:extLst>
      <p:ext uri="{BB962C8B-B14F-4D97-AF65-F5344CB8AC3E}">
        <p14:creationId xmlns:p14="http://schemas.microsoft.com/office/powerpoint/2010/main" val="3715310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预测</a:t>
            </a:r>
            <a:r>
              <a:rPr lang="en-US" altLang="zh-Hans" dirty="0"/>
              <a:t>RNA</a:t>
            </a:r>
            <a:r>
              <a:rPr lang="zh-Hans" altLang="en-US" dirty="0"/>
              <a:t> </a:t>
            </a:r>
            <a:r>
              <a:rPr lang="en-US" altLang="zh-Hans" dirty="0"/>
              <a:t>binding</a:t>
            </a:r>
            <a:r>
              <a:rPr lang="zh-Hans" altLang="en-US" dirty="0"/>
              <a:t>和可变剪切位点</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21</a:t>
            </a:fld>
            <a:endParaRPr lang="en-US"/>
          </a:p>
        </p:txBody>
      </p:sp>
    </p:spTree>
    <p:extLst>
      <p:ext uri="{BB962C8B-B14F-4D97-AF65-F5344CB8AC3E}">
        <p14:creationId xmlns:p14="http://schemas.microsoft.com/office/powerpoint/2010/main" val="2267860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转录因子的协同作用，因此研究</a:t>
            </a:r>
            <a:r>
              <a:rPr lang="en-US" altLang="zh-Hans" dirty="0"/>
              <a:t>motif</a:t>
            </a:r>
            <a:r>
              <a:rPr lang="zh-Hans" altLang="en-US" dirty="0"/>
              <a:t>之间的关联影响</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23</a:t>
            </a:fld>
            <a:endParaRPr lang="en-US"/>
          </a:p>
        </p:txBody>
      </p:sp>
    </p:spTree>
    <p:extLst>
      <p:ext uri="{BB962C8B-B14F-4D97-AF65-F5344CB8AC3E}">
        <p14:creationId xmlns:p14="http://schemas.microsoft.com/office/powerpoint/2010/main" val="287014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Basset</a:t>
            </a:r>
            <a:r>
              <a:rPr lang="zh-Hans" altLang="en-US" dirty="0"/>
              <a:t>共有</a:t>
            </a:r>
            <a:r>
              <a:rPr lang="en-US" altLang="zh-Hans" dirty="0"/>
              <a:t>300</a:t>
            </a:r>
            <a:r>
              <a:rPr lang="zh-Hans" altLang="en-US" dirty="0"/>
              <a:t>个卷积核，其中有</a:t>
            </a:r>
            <a:r>
              <a:rPr lang="en-US" altLang="zh-Hans" dirty="0"/>
              <a:t>45%</a:t>
            </a:r>
            <a:r>
              <a:rPr lang="zh-Hans" altLang="en-US" dirty="0"/>
              <a:t>可以注释到</a:t>
            </a:r>
            <a:r>
              <a:rPr lang="en-US" altLang="zh-Hans" dirty="0"/>
              <a:t>motif</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24</a:t>
            </a:fld>
            <a:endParaRPr lang="en-US"/>
          </a:p>
        </p:txBody>
      </p:sp>
    </p:spTree>
    <p:extLst>
      <p:ext uri="{BB962C8B-B14F-4D97-AF65-F5344CB8AC3E}">
        <p14:creationId xmlns:p14="http://schemas.microsoft.com/office/powerpoint/2010/main" val="215902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功能基因组学的研究目标是从基因组层面理解基因型和表型之间的关联，该研究涉及多个生物学过程包括转录、翻译以及表观修饰。</a:t>
            </a:r>
            <a:r>
              <a:rPr lang="en-US" sz="1200" b="0" i="0" u="none" strike="noStrike" kern="1200" dirty="0">
                <a:solidFill>
                  <a:schemeClr val="tx1"/>
                </a:solidFill>
                <a:effectLst/>
                <a:latin typeface="+mn-lt"/>
                <a:ea typeface="+mn-ea"/>
                <a:cs typeface="+mn-cs"/>
              </a:rPr>
              <a:t>When and where are genes expressed?</a:t>
            </a:r>
          </a:p>
          <a:p>
            <a:r>
              <a:rPr lang="en-US" sz="1200" b="0" i="0" u="none" strike="noStrike" kern="1200" dirty="0">
                <a:solidFill>
                  <a:schemeClr val="tx1"/>
                </a:solidFill>
                <a:effectLst/>
                <a:latin typeface="+mn-lt"/>
                <a:ea typeface="+mn-ea"/>
                <a:cs typeface="+mn-cs"/>
              </a:rPr>
              <a:t>How do gene expression levels differ in various cell types and states?</a:t>
            </a:r>
          </a:p>
          <a:p>
            <a:r>
              <a:rPr lang="en-US" sz="1200" b="0" i="0" u="none" strike="noStrike" kern="1200" dirty="0">
                <a:solidFill>
                  <a:schemeClr val="tx1"/>
                </a:solidFill>
                <a:effectLst/>
                <a:latin typeface="+mn-lt"/>
                <a:ea typeface="+mn-ea"/>
                <a:cs typeface="+mn-cs"/>
              </a:rPr>
              <a:t>What are the functional roles of different genes and in what cellular processes do they participate?</a:t>
            </a:r>
          </a:p>
          <a:p>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4</a:t>
            </a:fld>
            <a:endParaRPr lang="en-US"/>
          </a:p>
        </p:txBody>
      </p:sp>
    </p:spTree>
    <p:extLst>
      <p:ext uri="{BB962C8B-B14F-4D97-AF65-F5344CB8AC3E}">
        <p14:creationId xmlns:p14="http://schemas.microsoft.com/office/powerpoint/2010/main" val="365556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Basset</a:t>
            </a:r>
            <a:r>
              <a:rPr lang="zh-Hans" altLang="en-US" dirty="0"/>
              <a:t>预测</a:t>
            </a:r>
            <a:r>
              <a:rPr lang="en-US" altLang="zh-Hans" dirty="0"/>
              <a:t>DNA</a:t>
            </a:r>
            <a:r>
              <a:rPr lang="zh-Hans" altLang="en-US" dirty="0"/>
              <a:t>染色质开放区域</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25</a:t>
            </a:fld>
            <a:endParaRPr lang="en-US"/>
          </a:p>
        </p:txBody>
      </p:sp>
    </p:spTree>
    <p:extLst>
      <p:ext uri="{BB962C8B-B14F-4D97-AF65-F5344CB8AC3E}">
        <p14:creationId xmlns:p14="http://schemas.microsoft.com/office/powerpoint/2010/main" val="3719309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基于前向传播或反向传播理解模型</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26</a:t>
            </a:fld>
            <a:endParaRPr lang="en-US"/>
          </a:p>
        </p:txBody>
      </p:sp>
    </p:spTree>
    <p:extLst>
      <p:ext uri="{BB962C8B-B14F-4D97-AF65-F5344CB8AC3E}">
        <p14:creationId xmlns:p14="http://schemas.microsoft.com/office/powerpoint/2010/main" val="1194295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预测</a:t>
            </a:r>
            <a:r>
              <a:rPr lang="en-US" altLang="zh-Hans" dirty="0"/>
              <a:t>RNA</a:t>
            </a:r>
            <a:r>
              <a:rPr lang="zh-Hans" altLang="en-US" dirty="0"/>
              <a:t> </a:t>
            </a:r>
            <a:r>
              <a:rPr lang="en-US" altLang="zh-Hans" dirty="0"/>
              <a:t>binding</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27</a:t>
            </a:fld>
            <a:endParaRPr lang="en-US"/>
          </a:p>
        </p:txBody>
      </p:sp>
    </p:spTree>
    <p:extLst>
      <p:ext uri="{BB962C8B-B14F-4D97-AF65-F5344CB8AC3E}">
        <p14:creationId xmlns:p14="http://schemas.microsoft.com/office/powerpoint/2010/main" val="792486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表皮细胞系染色质开放区域</a:t>
            </a:r>
            <a:r>
              <a:rPr lang="en-US" altLang="zh-Hans" dirty="0"/>
              <a:t>motif</a:t>
            </a:r>
            <a:r>
              <a:rPr lang="zh-Hans" altLang="en-US" dirty="0"/>
              <a:t>的协同关系</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28</a:t>
            </a:fld>
            <a:endParaRPr lang="en-US"/>
          </a:p>
        </p:txBody>
      </p:sp>
    </p:spTree>
    <p:extLst>
      <p:ext uri="{BB962C8B-B14F-4D97-AF65-F5344CB8AC3E}">
        <p14:creationId xmlns:p14="http://schemas.microsoft.com/office/powerpoint/2010/main" val="1438377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根据输入来决定可解释性的方向</a:t>
            </a:r>
            <a:endParaRPr lang="en-US" dirty="0"/>
          </a:p>
        </p:txBody>
      </p:sp>
      <p:sp>
        <p:nvSpPr>
          <p:cNvPr id="4" name="Slide Number Placeholder 3"/>
          <p:cNvSpPr>
            <a:spLocks noGrp="1"/>
          </p:cNvSpPr>
          <p:nvPr>
            <p:ph type="sldNum" sz="quarter" idx="10"/>
          </p:nvPr>
        </p:nvSpPr>
        <p:spPr/>
        <p:txBody>
          <a:bodyPr/>
          <a:lstStyle/>
          <a:p>
            <a:fld id="{67BBF2B6-F242-E34E-9B91-C9671BF914E3}" type="slidenum">
              <a:rPr lang="en-US" smtClean="0"/>
              <a:t>29</a:t>
            </a:fld>
            <a:endParaRPr lang="en-US"/>
          </a:p>
        </p:txBody>
      </p:sp>
    </p:spTree>
    <p:extLst>
      <p:ext uri="{BB962C8B-B14F-4D97-AF65-F5344CB8AC3E}">
        <p14:creationId xmlns:p14="http://schemas.microsoft.com/office/powerpoint/2010/main" val="420492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非编码区占基因组的比例是</a:t>
            </a:r>
            <a:r>
              <a:rPr lang="en-US" altLang="zh-Hans" dirty="0"/>
              <a:t>99%</a:t>
            </a:r>
            <a:r>
              <a:rPr lang="zh-Hans" altLang="en-US" dirty="0"/>
              <a:t>，并且内含有大量调控元件。</a:t>
            </a:r>
            <a:r>
              <a:rPr lang="en-US" altLang="zh-Hans" dirty="0"/>
              <a:t>GWAS</a:t>
            </a:r>
            <a:r>
              <a:rPr lang="zh-Hans" altLang="en-US" dirty="0"/>
              <a:t>找到的与表型关联</a:t>
            </a:r>
            <a:r>
              <a:rPr lang="en-US" altLang="zh-Hans" dirty="0" err="1"/>
              <a:t>snp</a:t>
            </a:r>
            <a:r>
              <a:rPr lang="zh-Hans" altLang="en-US" dirty="0"/>
              <a:t>位点大多位于非编码区</a:t>
            </a:r>
            <a:endParaRPr lang="en-US" altLang="zh-Hans" dirty="0"/>
          </a:p>
          <a:p>
            <a:r>
              <a:rPr lang="zh-Hans" altLang="en-US" dirty="0"/>
              <a:t>通过深度学习建立预测模型，可以有助于理解非编码区突变对转录调控所带来的影响</a:t>
            </a:r>
            <a:endParaRPr lang="en-US" altLang="zh-Hans" dirty="0"/>
          </a:p>
        </p:txBody>
      </p:sp>
      <p:sp>
        <p:nvSpPr>
          <p:cNvPr id="4" name="Slide Number Placeholder 3"/>
          <p:cNvSpPr>
            <a:spLocks noGrp="1"/>
          </p:cNvSpPr>
          <p:nvPr>
            <p:ph type="sldNum" sz="quarter" idx="10"/>
          </p:nvPr>
        </p:nvSpPr>
        <p:spPr/>
        <p:txBody>
          <a:bodyPr/>
          <a:lstStyle/>
          <a:p>
            <a:fld id="{D387843F-CBEE-3146-BE39-1D5DFAD710B7}" type="slidenum">
              <a:rPr lang="en-US" smtClean="0"/>
              <a:t>5</a:t>
            </a:fld>
            <a:endParaRPr lang="en-US"/>
          </a:p>
        </p:txBody>
      </p:sp>
    </p:spTree>
    <p:extLst>
      <p:ext uri="{BB962C8B-B14F-4D97-AF65-F5344CB8AC3E}">
        <p14:creationId xmlns:p14="http://schemas.microsoft.com/office/powerpoint/2010/main" val="195770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Encode</a:t>
            </a:r>
            <a:r>
              <a:rPr lang="zh-Hans" altLang="en-US" dirty="0"/>
              <a:t>功能基因组学</a:t>
            </a:r>
            <a:endParaRPr lang="en-US" altLang="zh-Hans" dirty="0"/>
          </a:p>
          <a:p>
            <a:r>
              <a:rPr lang="en-US" altLang="zh-Hans" dirty="0"/>
              <a:t>Roadmap</a:t>
            </a:r>
            <a:r>
              <a:rPr lang="zh-Hans" altLang="en-US" dirty="0"/>
              <a:t>表观基因组学（</a:t>
            </a:r>
            <a:r>
              <a:rPr lang="en-US" altLang="zh-Hans" dirty="0"/>
              <a:t>human</a:t>
            </a:r>
            <a:r>
              <a:rPr lang="zh-Hans" altLang="en-US" dirty="0"/>
              <a:t>），包括甲基化、各种组蛋白修饰、染色质开放</a:t>
            </a:r>
            <a:endParaRPr lang="en-US" altLang="zh-Hans" dirty="0"/>
          </a:p>
          <a:p>
            <a:r>
              <a:rPr lang="en-US" altLang="zh-Hans" dirty="0" err="1"/>
              <a:t>Fantom</a:t>
            </a:r>
            <a:r>
              <a:rPr lang="zh-Hans" altLang="en-US" dirty="0"/>
              <a:t>实验测得的</a:t>
            </a:r>
            <a:r>
              <a:rPr lang="en-US" altLang="zh-Hans" dirty="0"/>
              <a:t>human</a:t>
            </a:r>
            <a:r>
              <a:rPr lang="zh-Hans" altLang="en-US" dirty="0"/>
              <a:t> </a:t>
            </a:r>
            <a:r>
              <a:rPr lang="en-US" altLang="zh-Hans" dirty="0"/>
              <a:t>genome</a:t>
            </a:r>
            <a:r>
              <a:rPr lang="zh-Hans" altLang="en-US" dirty="0"/>
              <a:t>功能注释信息，包括</a:t>
            </a:r>
            <a:r>
              <a:rPr lang="en-US" altLang="zh-Hans" dirty="0"/>
              <a:t>enhancer</a:t>
            </a:r>
            <a:r>
              <a:rPr lang="zh-Hans" altLang="en-US" dirty="0"/>
              <a:t>，</a:t>
            </a:r>
            <a:r>
              <a:rPr lang="en-US" altLang="zh-Hans" dirty="0"/>
              <a:t>promoter</a:t>
            </a:r>
            <a:r>
              <a:rPr lang="zh-Hans" altLang="en-US" dirty="0"/>
              <a:t>，</a:t>
            </a:r>
            <a:r>
              <a:rPr lang="en-US" altLang="zh-Hans" dirty="0"/>
              <a:t>long non-coding RNA</a:t>
            </a:r>
            <a:endParaRPr lang="en-US" dirty="0"/>
          </a:p>
          <a:p>
            <a:r>
              <a:rPr lang="zh-Hans" altLang="en-US" dirty="0"/>
              <a:t>随着测序技术的进步，不同组织和</a:t>
            </a:r>
            <a:r>
              <a:rPr lang="en-US" altLang="zh-Hans" dirty="0"/>
              <a:t>cell</a:t>
            </a:r>
            <a:r>
              <a:rPr lang="zh-Hans" altLang="en-US" dirty="0"/>
              <a:t> </a:t>
            </a:r>
            <a:r>
              <a:rPr lang="en-US" altLang="zh-Hans" dirty="0"/>
              <a:t>type</a:t>
            </a:r>
            <a:r>
              <a:rPr lang="zh-Hans" altLang="en-US" dirty="0"/>
              <a:t>的表观数据被测序得到，因此可以使用深度学习对其进行整合分析，进而去研究一些生物学问题</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6</a:t>
            </a:fld>
            <a:endParaRPr lang="en-US"/>
          </a:p>
        </p:txBody>
      </p:sp>
    </p:spTree>
    <p:extLst>
      <p:ext uri="{BB962C8B-B14F-4D97-AF65-F5344CB8AC3E}">
        <p14:creationId xmlns:p14="http://schemas.microsoft.com/office/powerpoint/2010/main" val="357165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根据已知与疾病相关的</a:t>
            </a:r>
            <a:r>
              <a:rPr lang="en-US" altLang="zh-Hans" dirty="0" err="1"/>
              <a:t>snp</a:t>
            </a:r>
            <a:r>
              <a:rPr lang="zh-Hans" altLang="en-US" dirty="0"/>
              <a:t>突变，根据这些</a:t>
            </a:r>
            <a:r>
              <a:rPr lang="en-US" altLang="zh-Hans" dirty="0" err="1"/>
              <a:t>snp</a:t>
            </a:r>
            <a:r>
              <a:rPr lang="zh-Hans" altLang="en-US" dirty="0"/>
              <a:t>的表观特征结果，我们可以训练一个预测模型。</a:t>
            </a:r>
            <a:endParaRPr lang="en-US" altLang="zh-Hans" dirty="0"/>
          </a:p>
          <a:p>
            <a:r>
              <a:rPr lang="zh-Hans" altLang="en-US" dirty="0"/>
              <a:t>这样，我们就可以任何突变的致病性进行预测，根据的就是这个突变的模型预测值</a:t>
            </a:r>
            <a:endParaRPr lang="en-US" altLang="zh-Hans" dirty="0"/>
          </a:p>
          <a:p>
            <a:r>
              <a:rPr lang="zh-Hans" altLang="en-US" dirty="0"/>
              <a:t>该项工作应用于自病症研究中，发现与自病症相关联的突变，</a:t>
            </a:r>
            <a:r>
              <a:rPr lang="en-US" altLang="zh-Hans" dirty="0" err="1"/>
              <a:t>proband</a:t>
            </a:r>
            <a:r>
              <a:rPr lang="zh-Hans" altLang="en-US" dirty="0"/>
              <a:t>有更高的疾病影响</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7</a:t>
            </a:fld>
            <a:endParaRPr lang="en-US"/>
          </a:p>
        </p:txBody>
      </p:sp>
    </p:spTree>
    <p:extLst>
      <p:ext uri="{BB962C8B-B14F-4D97-AF65-F5344CB8AC3E}">
        <p14:creationId xmlns:p14="http://schemas.microsoft.com/office/powerpoint/2010/main" val="175141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激活函数的作用是改变数据线性关系。</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如果网络中全部是线性变换</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则多层网络可以通过矩阵变换</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直接转换成一层神经网络。所以激活函数的存在</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使得神经网络的“多层”有了实际的意义</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使网络更加强大</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增加网络的能力</a:t>
            </a:r>
            <a:r>
              <a:rPr lang="en-US" altLang="zh-CN"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9</a:t>
            </a:fld>
            <a:endParaRPr lang="en-US"/>
          </a:p>
        </p:txBody>
      </p:sp>
    </p:spTree>
    <p:extLst>
      <p:ext uri="{BB962C8B-B14F-4D97-AF65-F5344CB8AC3E}">
        <p14:creationId xmlns:p14="http://schemas.microsoft.com/office/powerpoint/2010/main" val="335779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卷积神经网络包括四个部分</a:t>
            </a:r>
            <a:endParaRPr lang="en-US" altLang="zh-Hans" dirty="0"/>
          </a:p>
          <a:p>
            <a:r>
              <a:rPr lang="zh-Hans" altLang="en-US" dirty="0"/>
              <a:t>卷积层的作用是模型提取输入的特征</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10</a:t>
            </a:fld>
            <a:endParaRPr lang="en-US"/>
          </a:p>
        </p:txBody>
      </p:sp>
    </p:spTree>
    <p:extLst>
      <p:ext uri="{BB962C8B-B14F-4D97-AF65-F5344CB8AC3E}">
        <p14:creationId xmlns:p14="http://schemas.microsoft.com/office/powerpoint/2010/main" val="200740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池化层的作用：降维、去除冗余信息、对特征进一步压缩</a:t>
            </a:r>
            <a:endParaRPr lang="en-US" altLang="zh-Hans" dirty="0"/>
          </a:p>
          <a:p>
            <a:r>
              <a:rPr lang="zh-Hans" altLang="en-US" dirty="0"/>
              <a:t>全连接层：对输入进行分类</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11</a:t>
            </a:fld>
            <a:endParaRPr lang="en-US"/>
          </a:p>
        </p:txBody>
      </p:sp>
    </p:spTree>
    <p:extLst>
      <p:ext uri="{BB962C8B-B14F-4D97-AF65-F5344CB8AC3E}">
        <p14:creationId xmlns:p14="http://schemas.microsoft.com/office/powerpoint/2010/main" val="2063355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传统的</a:t>
            </a:r>
            <a:r>
              <a:rPr lang="en-US" altLang="zh-Hans" dirty="0"/>
              <a:t>RNN</a:t>
            </a:r>
            <a:r>
              <a:rPr lang="zh-Hans" altLang="en-US" dirty="0"/>
              <a:t>会出现梯度消失或者梯度爆炸等问题，因此使用</a:t>
            </a:r>
            <a:r>
              <a:rPr lang="en-US" altLang="zh-Hans" dirty="0"/>
              <a:t>LSTM</a:t>
            </a:r>
          </a:p>
          <a:p>
            <a:r>
              <a:rPr lang="en-US" dirty="0"/>
              <a:t>LSTM</a:t>
            </a:r>
            <a:r>
              <a:rPr lang="zh-Hans" altLang="en-US" dirty="0"/>
              <a:t>添加了额外的数据流，可以保存信息以便后面使用，从而防止较早期的信号在处理过程中逐渐消失</a:t>
            </a:r>
            <a:endParaRPr lang="en-US" dirty="0"/>
          </a:p>
        </p:txBody>
      </p:sp>
      <p:sp>
        <p:nvSpPr>
          <p:cNvPr id="4" name="Slide Number Placeholder 3"/>
          <p:cNvSpPr>
            <a:spLocks noGrp="1"/>
          </p:cNvSpPr>
          <p:nvPr>
            <p:ph type="sldNum" sz="quarter" idx="10"/>
          </p:nvPr>
        </p:nvSpPr>
        <p:spPr/>
        <p:txBody>
          <a:bodyPr/>
          <a:lstStyle/>
          <a:p>
            <a:fld id="{D387843F-CBEE-3146-BE39-1D5DFAD710B7}" type="slidenum">
              <a:rPr lang="en-US" smtClean="0"/>
              <a:t>12</a:t>
            </a:fld>
            <a:endParaRPr lang="en-US"/>
          </a:p>
        </p:txBody>
      </p:sp>
    </p:spTree>
    <p:extLst>
      <p:ext uri="{BB962C8B-B14F-4D97-AF65-F5344CB8AC3E}">
        <p14:creationId xmlns:p14="http://schemas.microsoft.com/office/powerpoint/2010/main" val="2654289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E2E20-AE5E-6C48-86F7-4FA743ADC4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6F2A99-1DC7-2047-AB44-506F2B0082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E301A1-3BF0-E946-95E7-9105FE53AD13}"/>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5" name="Footer Placeholder 4">
            <a:extLst>
              <a:ext uri="{FF2B5EF4-FFF2-40B4-BE49-F238E27FC236}">
                <a16:creationId xmlns:a16="http://schemas.microsoft.com/office/drawing/2014/main" id="{2602F9D4-4897-3143-AD07-8225492FA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BF6E7-C9AA-FA4F-ACA4-39FA77A1B4D7}"/>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3796831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316CE-F415-AB4C-8F53-AD3A84186F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E9CFA4-13B7-D64A-95CE-224DED37D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2C6E7A-C502-6444-B0A4-9346687F5BCA}"/>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5" name="Footer Placeholder 4">
            <a:extLst>
              <a:ext uri="{FF2B5EF4-FFF2-40B4-BE49-F238E27FC236}">
                <a16:creationId xmlns:a16="http://schemas.microsoft.com/office/drawing/2014/main" id="{AB96D19F-60DE-D44E-AC0B-EE7AB0E3A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B11B14-F1B6-5643-AB5F-FF8F703B5F88}"/>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284688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295164-60B8-D043-9EFA-D3129F2001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5898D4-C873-BA4F-B592-7BC1E32F27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9368C0-FAEE-BF46-B5D7-3385B7526E79}"/>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5" name="Footer Placeholder 4">
            <a:extLst>
              <a:ext uri="{FF2B5EF4-FFF2-40B4-BE49-F238E27FC236}">
                <a16:creationId xmlns:a16="http://schemas.microsoft.com/office/drawing/2014/main" id="{05C66C39-3B73-0040-815A-C0081E3D7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BEF80-C434-0149-96F5-73C985537010}"/>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2532946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0ABA-12EA-7444-82D3-55F854FD8E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7D6E7-57B2-F647-90A9-A4F624FA217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99CBE6-1798-D849-8CE2-6791174DBDF6}"/>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5" name="Footer Placeholder 4">
            <a:extLst>
              <a:ext uri="{FF2B5EF4-FFF2-40B4-BE49-F238E27FC236}">
                <a16:creationId xmlns:a16="http://schemas.microsoft.com/office/drawing/2014/main" id="{3DFA60FE-F121-2145-9235-C4C43177D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6EB4D-AD44-DF41-A6BF-1CEB535F6CD6}"/>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1612652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FE0E-CAB8-C944-BBCB-9574A73DA7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9D0C5C-511B-4A4C-B07C-B1C8E0179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053565-1910-624E-9502-D41A3746B4B8}"/>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5" name="Footer Placeholder 4">
            <a:extLst>
              <a:ext uri="{FF2B5EF4-FFF2-40B4-BE49-F238E27FC236}">
                <a16:creationId xmlns:a16="http://schemas.microsoft.com/office/drawing/2014/main" id="{D6CC131F-3FAE-144D-8F98-0356345D2B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4D360-483F-F04F-A5DF-FCB3AA30D029}"/>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2525528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F3722-144B-3843-BDE9-D2A5969D35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2FA1D-A630-9E4F-85C8-BA223C43F0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29E81B-0123-C844-B57B-CEE97B905A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E4283C-E28F-F84A-B653-643B88D7A18F}"/>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6" name="Footer Placeholder 5">
            <a:extLst>
              <a:ext uri="{FF2B5EF4-FFF2-40B4-BE49-F238E27FC236}">
                <a16:creationId xmlns:a16="http://schemas.microsoft.com/office/drawing/2014/main" id="{68284615-C07D-5746-8324-F99B9799D5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3B332-FF1B-E14E-8EA0-0E56E4500D17}"/>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133801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7A29-DECD-A248-A167-B6316043AC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A0B4CF-3FF5-C847-B443-A3BBED35EB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9AE17F-C7CB-874D-A78E-F4E567183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5B183D-33B9-9F45-AFF2-D8FA43F474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102646-A791-484B-831A-63C1CC5EB6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2FC62E-EE4E-3D40-A0C8-0356748757B9}"/>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8" name="Footer Placeholder 7">
            <a:extLst>
              <a:ext uri="{FF2B5EF4-FFF2-40B4-BE49-F238E27FC236}">
                <a16:creationId xmlns:a16="http://schemas.microsoft.com/office/drawing/2014/main" id="{208ED3B2-F1E5-314F-8FC5-E090C51860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40A0EC-ED98-484C-A34C-E856C0A2AB85}"/>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3118516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2A36-E814-1147-BE0F-D81E5CD23E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57EEDB-DD51-7649-9F9B-8427CDEFE989}"/>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4" name="Footer Placeholder 3">
            <a:extLst>
              <a:ext uri="{FF2B5EF4-FFF2-40B4-BE49-F238E27FC236}">
                <a16:creationId xmlns:a16="http://schemas.microsoft.com/office/drawing/2014/main" id="{51B7C5E8-D898-2A4B-A0AC-607FC49097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AC5810-6B6C-1E47-8631-AB839D8BA0E0}"/>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4121152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7BD4FF-F890-F740-BA47-C18387490C4C}"/>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3" name="Footer Placeholder 2">
            <a:extLst>
              <a:ext uri="{FF2B5EF4-FFF2-40B4-BE49-F238E27FC236}">
                <a16:creationId xmlns:a16="http://schemas.microsoft.com/office/drawing/2014/main" id="{68947A68-69D7-E54E-863F-40A8403EE6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36C6F4-2963-9242-A4FC-8A59050B9E88}"/>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2433213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9CA7-F83D-6F43-B1EA-BD6358FE3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97218B-44E3-0145-96F3-F899E2AFF6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20F08D-AC18-6247-943E-41FBA50B0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709F5E-01FD-D243-A628-F0EC981054B0}"/>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6" name="Footer Placeholder 5">
            <a:extLst>
              <a:ext uri="{FF2B5EF4-FFF2-40B4-BE49-F238E27FC236}">
                <a16:creationId xmlns:a16="http://schemas.microsoft.com/office/drawing/2014/main" id="{C9F44887-4F6E-CA4D-B5B6-DA73A79E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A36365-0E17-AA41-A38F-B6CC7DE78A28}"/>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2738641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F9DE-735A-9844-9F47-D51E45F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0E763D-CAD3-C24C-BF65-776EBD4A5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E85541-B664-EB4B-83A4-07EC81E48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78D7FF-6375-6743-87EF-A3E635751CAD}"/>
              </a:ext>
            </a:extLst>
          </p:cNvPr>
          <p:cNvSpPr>
            <a:spLocks noGrp="1"/>
          </p:cNvSpPr>
          <p:nvPr>
            <p:ph type="dt" sz="half" idx="10"/>
          </p:nvPr>
        </p:nvSpPr>
        <p:spPr/>
        <p:txBody>
          <a:bodyPr/>
          <a:lstStyle/>
          <a:p>
            <a:fld id="{59E2AA7A-DFB2-D34A-8AD0-1CE8E6959161}" type="datetimeFigureOut">
              <a:rPr lang="en-US" smtClean="0"/>
              <a:t>12/5/22</a:t>
            </a:fld>
            <a:endParaRPr lang="en-US"/>
          </a:p>
        </p:txBody>
      </p:sp>
      <p:sp>
        <p:nvSpPr>
          <p:cNvPr id="6" name="Footer Placeholder 5">
            <a:extLst>
              <a:ext uri="{FF2B5EF4-FFF2-40B4-BE49-F238E27FC236}">
                <a16:creationId xmlns:a16="http://schemas.microsoft.com/office/drawing/2014/main" id="{DCCB424F-BE70-324C-A52B-0381F3793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FD688-7011-274A-AAE0-1A5446736DA8}"/>
              </a:ext>
            </a:extLst>
          </p:cNvPr>
          <p:cNvSpPr>
            <a:spLocks noGrp="1"/>
          </p:cNvSpPr>
          <p:nvPr>
            <p:ph type="sldNum" sz="quarter" idx="12"/>
          </p:nvPr>
        </p:nvSpPr>
        <p:spPr/>
        <p:txBody>
          <a:bodyPr/>
          <a:lstStyle/>
          <a:p>
            <a:fld id="{CF9F7CA7-5927-D342-B17B-D3939163B463}" type="slidenum">
              <a:rPr lang="en-US" smtClean="0"/>
              <a:t>‹#›</a:t>
            </a:fld>
            <a:endParaRPr lang="en-US"/>
          </a:p>
        </p:txBody>
      </p:sp>
    </p:spTree>
    <p:extLst>
      <p:ext uri="{BB962C8B-B14F-4D97-AF65-F5344CB8AC3E}">
        <p14:creationId xmlns:p14="http://schemas.microsoft.com/office/powerpoint/2010/main" val="1743230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33DF9-46EE-F745-81B9-56C1A261BC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845F9-6D79-954B-AFFF-E24B75C93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89C1F-2085-454B-BAC5-5F7BCF466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2AA7A-DFB2-D34A-8AD0-1CE8E6959161}" type="datetimeFigureOut">
              <a:rPr lang="en-US" smtClean="0"/>
              <a:t>12/5/22</a:t>
            </a:fld>
            <a:endParaRPr lang="en-US"/>
          </a:p>
        </p:txBody>
      </p:sp>
      <p:sp>
        <p:nvSpPr>
          <p:cNvPr id="5" name="Footer Placeholder 4">
            <a:extLst>
              <a:ext uri="{FF2B5EF4-FFF2-40B4-BE49-F238E27FC236}">
                <a16:creationId xmlns:a16="http://schemas.microsoft.com/office/drawing/2014/main" id="{66B8AA46-EC6C-5D47-974E-8EE1841C8A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0C9612-3EDF-2840-B14D-9F8E5378B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F7CA7-5927-D342-B17B-D3939163B463}" type="slidenum">
              <a:rPr lang="en-US" smtClean="0"/>
              <a:t>‹#›</a:t>
            </a:fld>
            <a:endParaRPr lang="en-US"/>
          </a:p>
        </p:txBody>
      </p:sp>
    </p:spTree>
    <p:extLst>
      <p:ext uri="{BB962C8B-B14F-4D97-AF65-F5344CB8AC3E}">
        <p14:creationId xmlns:p14="http://schemas.microsoft.com/office/powerpoint/2010/main" val="1103426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B2BDC5-5729-4843-AFFF-DA7B0CFFF6FE}"/>
              </a:ext>
            </a:extLst>
          </p:cNvPr>
          <p:cNvSpPr txBox="1"/>
          <p:nvPr/>
        </p:nvSpPr>
        <p:spPr>
          <a:xfrm>
            <a:off x="8692737" y="5516393"/>
            <a:ext cx="5759532" cy="338554"/>
          </a:xfrm>
          <a:prstGeom prst="rect">
            <a:avLst/>
          </a:prstGeom>
          <a:noFill/>
        </p:spPr>
        <p:txBody>
          <a:bodyPr wrap="square" rtlCol="0">
            <a:spAutoFit/>
          </a:bodyPr>
          <a:lstStyle/>
          <a:p>
            <a:r>
              <a:rPr lang="zh-Hans" altLang="en-US" sz="1600" dirty="0">
                <a:latin typeface="Hei" pitchFamily="2" charset="-122"/>
                <a:ea typeface="Hei" pitchFamily="2" charset="-122"/>
              </a:rPr>
              <a:t>汇报人：王临孝</a:t>
            </a:r>
            <a:endParaRPr lang="en-US" altLang="zh-Hans" sz="1600" dirty="0">
              <a:latin typeface="Hei" pitchFamily="2" charset="-122"/>
              <a:ea typeface="Hei" pitchFamily="2" charset="-122"/>
            </a:endParaRPr>
          </a:p>
        </p:txBody>
      </p:sp>
      <p:pic>
        <p:nvPicPr>
          <p:cNvPr id="3" name="Picture 2">
            <a:extLst>
              <a:ext uri="{FF2B5EF4-FFF2-40B4-BE49-F238E27FC236}">
                <a16:creationId xmlns:a16="http://schemas.microsoft.com/office/drawing/2014/main" id="{89589648-2EB3-B446-938B-6F439B23C895}"/>
              </a:ext>
            </a:extLst>
          </p:cNvPr>
          <p:cNvPicPr>
            <a:picLocks noChangeAspect="1"/>
          </p:cNvPicPr>
          <p:nvPr/>
        </p:nvPicPr>
        <p:blipFill>
          <a:blip r:embed="rId3"/>
          <a:stretch>
            <a:fillRect/>
          </a:stretch>
        </p:blipFill>
        <p:spPr>
          <a:xfrm>
            <a:off x="986229" y="540420"/>
            <a:ext cx="10223500" cy="1524000"/>
          </a:xfrm>
          <a:prstGeom prst="rect">
            <a:avLst/>
          </a:prstGeom>
        </p:spPr>
      </p:pic>
      <p:sp>
        <p:nvSpPr>
          <p:cNvPr id="2" name="TextBox 1">
            <a:extLst>
              <a:ext uri="{FF2B5EF4-FFF2-40B4-BE49-F238E27FC236}">
                <a16:creationId xmlns:a16="http://schemas.microsoft.com/office/drawing/2014/main" id="{81085A5E-E14F-6549-8C73-66421D6E9F49}"/>
              </a:ext>
            </a:extLst>
          </p:cNvPr>
          <p:cNvSpPr txBox="1"/>
          <p:nvPr/>
        </p:nvSpPr>
        <p:spPr>
          <a:xfrm>
            <a:off x="1906279" y="3267186"/>
            <a:ext cx="8383399" cy="523220"/>
          </a:xfrm>
          <a:prstGeom prst="rect">
            <a:avLst/>
          </a:prstGeom>
          <a:noFill/>
        </p:spPr>
        <p:txBody>
          <a:bodyPr wrap="square" rtlCol="0">
            <a:spAutoFit/>
          </a:bodyPr>
          <a:lstStyle/>
          <a:p>
            <a:pPr algn="ctr"/>
            <a:r>
              <a:rPr lang="zh-Hans" altLang="en-US" sz="2800" dirty="0">
                <a:latin typeface="Hei" pitchFamily="2" charset="-122"/>
                <a:ea typeface="Hei" pitchFamily="2" charset="-122"/>
                <a:cs typeface="Times New Roman" panose="02020603050405020304" pitchFamily="18" charset="0"/>
              </a:rPr>
              <a:t>深度学习在功能基因组学领域的研究进展</a:t>
            </a:r>
            <a:endParaRPr lang="en-US" sz="2800" dirty="0">
              <a:latin typeface="Hei" pitchFamily="2" charset="-122"/>
              <a:ea typeface="Hei" pitchFamily="2" charset="-122"/>
              <a:cs typeface="Times New Roman" panose="02020603050405020304" pitchFamily="18" charset="0"/>
            </a:endParaRPr>
          </a:p>
        </p:txBody>
      </p:sp>
    </p:spTree>
    <p:extLst>
      <p:ext uri="{BB962C8B-B14F-4D97-AF65-F5344CB8AC3E}">
        <p14:creationId xmlns:p14="http://schemas.microsoft.com/office/powerpoint/2010/main" val="2874997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925B9A-BE8C-5046-8CD1-8404A3EE1028}"/>
              </a:ext>
            </a:extLst>
          </p:cNvPr>
          <p:cNvPicPr>
            <a:picLocks noChangeAspect="1"/>
          </p:cNvPicPr>
          <p:nvPr/>
        </p:nvPicPr>
        <p:blipFill>
          <a:blip r:embed="rId3"/>
          <a:stretch>
            <a:fillRect/>
          </a:stretch>
        </p:blipFill>
        <p:spPr>
          <a:xfrm>
            <a:off x="296175" y="2331221"/>
            <a:ext cx="5639398" cy="2686304"/>
          </a:xfrm>
          <a:prstGeom prst="rect">
            <a:avLst/>
          </a:prstGeom>
        </p:spPr>
      </p:pic>
      <p:pic>
        <p:nvPicPr>
          <p:cNvPr id="5" name="Picture 4">
            <a:extLst>
              <a:ext uri="{FF2B5EF4-FFF2-40B4-BE49-F238E27FC236}">
                <a16:creationId xmlns:a16="http://schemas.microsoft.com/office/drawing/2014/main" id="{4973286D-6F6D-5D4A-BF11-E13CE6E102CE}"/>
              </a:ext>
            </a:extLst>
          </p:cNvPr>
          <p:cNvPicPr>
            <a:picLocks noChangeAspect="1"/>
          </p:cNvPicPr>
          <p:nvPr/>
        </p:nvPicPr>
        <p:blipFill>
          <a:blip r:embed="rId4"/>
          <a:stretch>
            <a:fillRect/>
          </a:stretch>
        </p:blipFill>
        <p:spPr>
          <a:xfrm>
            <a:off x="6618822" y="1458223"/>
            <a:ext cx="4460658" cy="2106422"/>
          </a:xfrm>
          <a:prstGeom prst="rect">
            <a:avLst/>
          </a:prstGeom>
        </p:spPr>
      </p:pic>
      <p:pic>
        <p:nvPicPr>
          <p:cNvPr id="7" name="Picture 6">
            <a:extLst>
              <a:ext uri="{FF2B5EF4-FFF2-40B4-BE49-F238E27FC236}">
                <a16:creationId xmlns:a16="http://schemas.microsoft.com/office/drawing/2014/main" id="{E88FA835-8739-D045-8C9D-A89B73E3EF71}"/>
              </a:ext>
            </a:extLst>
          </p:cNvPr>
          <p:cNvPicPr>
            <a:picLocks noChangeAspect="1"/>
          </p:cNvPicPr>
          <p:nvPr/>
        </p:nvPicPr>
        <p:blipFill>
          <a:blip r:embed="rId5"/>
          <a:stretch>
            <a:fillRect/>
          </a:stretch>
        </p:blipFill>
        <p:spPr>
          <a:xfrm>
            <a:off x="6618822" y="3413867"/>
            <a:ext cx="4460658" cy="2030266"/>
          </a:xfrm>
          <a:prstGeom prst="rect">
            <a:avLst/>
          </a:prstGeom>
        </p:spPr>
      </p:pic>
      <p:grpSp>
        <p:nvGrpSpPr>
          <p:cNvPr id="8" name="Group 7">
            <a:extLst>
              <a:ext uri="{FF2B5EF4-FFF2-40B4-BE49-F238E27FC236}">
                <a16:creationId xmlns:a16="http://schemas.microsoft.com/office/drawing/2014/main" id="{25B68193-442D-314B-8C7A-4289DB135E77}"/>
              </a:ext>
            </a:extLst>
          </p:cNvPr>
          <p:cNvGrpSpPr/>
          <p:nvPr/>
        </p:nvGrpSpPr>
        <p:grpSpPr>
          <a:xfrm>
            <a:off x="0" y="148404"/>
            <a:ext cx="12029704" cy="746409"/>
            <a:chOff x="0" y="148404"/>
            <a:chExt cx="12029704" cy="746409"/>
          </a:xfrm>
        </p:grpSpPr>
        <p:pic>
          <p:nvPicPr>
            <p:cNvPr id="9" name="Picture 8">
              <a:extLst>
                <a:ext uri="{FF2B5EF4-FFF2-40B4-BE49-F238E27FC236}">
                  <a16:creationId xmlns:a16="http://schemas.microsoft.com/office/drawing/2014/main" id="{31AED6DE-9C1F-724D-9499-ABD4A282B017}"/>
                </a:ext>
              </a:extLst>
            </p:cNvPr>
            <p:cNvPicPr>
              <a:picLocks noChangeAspect="1"/>
            </p:cNvPicPr>
            <p:nvPr/>
          </p:nvPicPr>
          <p:blipFill>
            <a:blip r:embed="rId6"/>
            <a:stretch>
              <a:fillRect/>
            </a:stretch>
          </p:blipFill>
          <p:spPr>
            <a:xfrm>
              <a:off x="223068" y="148404"/>
              <a:ext cx="1112463" cy="696402"/>
            </a:xfrm>
            <a:prstGeom prst="rect">
              <a:avLst/>
            </a:prstGeom>
          </p:spPr>
        </p:pic>
        <p:cxnSp>
          <p:nvCxnSpPr>
            <p:cNvPr id="10" name="Straight Connector 9">
              <a:extLst>
                <a:ext uri="{FF2B5EF4-FFF2-40B4-BE49-F238E27FC236}">
                  <a16:creationId xmlns:a16="http://schemas.microsoft.com/office/drawing/2014/main" id="{9DEA32D0-BCCE-E641-ABC5-3DEAE998324C}"/>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F46F4C28-36A1-3145-9FF3-C164818E52D3}"/>
              </a:ext>
            </a:extLst>
          </p:cNvPr>
          <p:cNvSpPr txBox="1"/>
          <p:nvPr/>
        </p:nvSpPr>
        <p:spPr>
          <a:xfrm>
            <a:off x="4116828" y="269645"/>
            <a:ext cx="75715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Convolutional neutral network(CNN)</a:t>
            </a:r>
          </a:p>
        </p:txBody>
      </p:sp>
      <p:sp>
        <p:nvSpPr>
          <p:cNvPr id="12" name="TextBox 11">
            <a:extLst>
              <a:ext uri="{FF2B5EF4-FFF2-40B4-BE49-F238E27FC236}">
                <a16:creationId xmlns:a16="http://schemas.microsoft.com/office/drawing/2014/main" id="{04DFF0DF-E2EA-8946-A4E2-B3A5A0A585E2}"/>
              </a:ext>
            </a:extLst>
          </p:cNvPr>
          <p:cNvSpPr txBox="1"/>
          <p:nvPr/>
        </p:nvSpPr>
        <p:spPr>
          <a:xfrm>
            <a:off x="6618822" y="1114986"/>
            <a:ext cx="23896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Convolutional layer</a:t>
            </a:r>
          </a:p>
        </p:txBody>
      </p:sp>
      <p:pic>
        <p:nvPicPr>
          <p:cNvPr id="14" name="Picture 13">
            <a:extLst>
              <a:ext uri="{FF2B5EF4-FFF2-40B4-BE49-F238E27FC236}">
                <a16:creationId xmlns:a16="http://schemas.microsoft.com/office/drawing/2014/main" id="{C2168A6B-A42A-8449-8886-CFEB7E1452AD}"/>
              </a:ext>
            </a:extLst>
          </p:cNvPr>
          <p:cNvPicPr>
            <a:picLocks noChangeAspect="1"/>
          </p:cNvPicPr>
          <p:nvPr/>
        </p:nvPicPr>
        <p:blipFill>
          <a:blip r:embed="rId7"/>
          <a:stretch>
            <a:fillRect/>
          </a:stretch>
        </p:blipFill>
        <p:spPr>
          <a:xfrm>
            <a:off x="6618822" y="5444133"/>
            <a:ext cx="4469644" cy="1413867"/>
          </a:xfrm>
          <a:prstGeom prst="rect">
            <a:avLst/>
          </a:prstGeom>
        </p:spPr>
      </p:pic>
    </p:spTree>
    <p:extLst>
      <p:ext uri="{BB962C8B-B14F-4D97-AF65-F5344CB8AC3E}">
        <p14:creationId xmlns:p14="http://schemas.microsoft.com/office/powerpoint/2010/main" val="3477305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4517A3-90FA-0945-A6CB-64DE2B5B915C}"/>
              </a:ext>
            </a:extLst>
          </p:cNvPr>
          <p:cNvGrpSpPr/>
          <p:nvPr/>
        </p:nvGrpSpPr>
        <p:grpSpPr>
          <a:xfrm>
            <a:off x="0" y="148404"/>
            <a:ext cx="12029704" cy="746409"/>
            <a:chOff x="0" y="148404"/>
            <a:chExt cx="12029704" cy="746409"/>
          </a:xfrm>
        </p:grpSpPr>
        <p:pic>
          <p:nvPicPr>
            <p:cNvPr id="3" name="Picture 2">
              <a:extLst>
                <a:ext uri="{FF2B5EF4-FFF2-40B4-BE49-F238E27FC236}">
                  <a16:creationId xmlns:a16="http://schemas.microsoft.com/office/drawing/2014/main" id="{AA3E9153-9255-8341-8BF2-13867A6FBB41}"/>
                </a:ext>
              </a:extLst>
            </p:cNvPr>
            <p:cNvPicPr>
              <a:picLocks noChangeAspect="1"/>
            </p:cNvPicPr>
            <p:nvPr/>
          </p:nvPicPr>
          <p:blipFill>
            <a:blip r:embed="rId3"/>
            <a:stretch>
              <a:fillRect/>
            </a:stretch>
          </p:blipFill>
          <p:spPr>
            <a:xfrm>
              <a:off x="223068" y="148404"/>
              <a:ext cx="1112463" cy="696402"/>
            </a:xfrm>
            <a:prstGeom prst="rect">
              <a:avLst/>
            </a:prstGeom>
          </p:spPr>
        </p:pic>
        <p:cxnSp>
          <p:nvCxnSpPr>
            <p:cNvPr id="4" name="Straight Connector 3">
              <a:extLst>
                <a:ext uri="{FF2B5EF4-FFF2-40B4-BE49-F238E27FC236}">
                  <a16:creationId xmlns:a16="http://schemas.microsoft.com/office/drawing/2014/main" id="{2A44654D-5E63-5144-B77D-3447C53384E2}"/>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5BEAFCFF-7914-8D41-BDDB-91C4E3C0ABAA}"/>
              </a:ext>
            </a:extLst>
          </p:cNvPr>
          <p:cNvSpPr txBox="1"/>
          <p:nvPr/>
        </p:nvSpPr>
        <p:spPr>
          <a:xfrm>
            <a:off x="4116828" y="269645"/>
            <a:ext cx="75715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Convolutional neutral network(CNN)</a:t>
            </a:r>
          </a:p>
        </p:txBody>
      </p:sp>
      <p:pic>
        <p:nvPicPr>
          <p:cNvPr id="7" name="Picture 6">
            <a:extLst>
              <a:ext uri="{FF2B5EF4-FFF2-40B4-BE49-F238E27FC236}">
                <a16:creationId xmlns:a16="http://schemas.microsoft.com/office/drawing/2014/main" id="{784C7CF5-5862-5A42-82A4-50FCB9C62CD2}"/>
              </a:ext>
            </a:extLst>
          </p:cNvPr>
          <p:cNvPicPr>
            <a:picLocks noChangeAspect="1"/>
          </p:cNvPicPr>
          <p:nvPr/>
        </p:nvPicPr>
        <p:blipFill>
          <a:blip r:embed="rId4"/>
          <a:stretch>
            <a:fillRect/>
          </a:stretch>
        </p:blipFill>
        <p:spPr>
          <a:xfrm>
            <a:off x="149208" y="2389632"/>
            <a:ext cx="3712552" cy="3340608"/>
          </a:xfrm>
          <a:prstGeom prst="rect">
            <a:avLst/>
          </a:prstGeom>
        </p:spPr>
      </p:pic>
      <p:sp>
        <p:nvSpPr>
          <p:cNvPr id="8" name="TextBox 7">
            <a:extLst>
              <a:ext uri="{FF2B5EF4-FFF2-40B4-BE49-F238E27FC236}">
                <a16:creationId xmlns:a16="http://schemas.microsoft.com/office/drawing/2014/main" id="{F21ADB57-4E46-6341-B1A6-1F6D73073368}"/>
              </a:ext>
            </a:extLst>
          </p:cNvPr>
          <p:cNvSpPr txBox="1"/>
          <p:nvPr/>
        </p:nvSpPr>
        <p:spPr>
          <a:xfrm>
            <a:off x="1095846" y="1523470"/>
            <a:ext cx="23896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 Pooling layer </a:t>
            </a:r>
          </a:p>
        </p:txBody>
      </p:sp>
      <p:pic>
        <p:nvPicPr>
          <p:cNvPr id="10" name="Picture 9">
            <a:extLst>
              <a:ext uri="{FF2B5EF4-FFF2-40B4-BE49-F238E27FC236}">
                <a16:creationId xmlns:a16="http://schemas.microsoft.com/office/drawing/2014/main" id="{3B465AD1-B24B-4349-9969-35CA23B9B6F1}"/>
              </a:ext>
            </a:extLst>
          </p:cNvPr>
          <p:cNvPicPr>
            <a:picLocks noChangeAspect="1"/>
          </p:cNvPicPr>
          <p:nvPr/>
        </p:nvPicPr>
        <p:blipFill>
          <a:blip r:embed="rId5"/>
          <a:stretch>
            <a:fillRect/>
          </a:stretch>
        </p:blipFill>
        <p:spPr>
          <a:xfrm>
            <a:off x="4007344" y="2675001"/>
            <a:ext cx="4430240" cy="2769870"/>
          </a:xfrm>
          <a:prstGeom prst="rect">
            <a:avLst/>
          </a:prstGeom>
        </p:spPr>
      </p:pic>
      <p:sp>
        <p:nvSpPr>
          <p:cNvPr id="11" name="TextBox 10">
            <a:extLst>
              <a:ext uri="{FF2B5EF4-FFF2-40B4-BE49-F238E27FC236}">
                <a16:creationId xmlns:a16="http://schemas.microsoft.com/office/drawing/2014/main" id="{E7C78AF7-161D-CE4D-88CB-BBD14D652F7A}"/>
              </a:ext>
            </a:extLst>
          </p:cNvPr>
          <p:cNvSpPr txBox="1"/>
          <p:nvPr/>
        </p:nvSpPr>
        <p:spPr>
          <a:xfrm>
            <a:off x="5380972" y="1523470"/>
            <a:ext cx="23896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 Flattening  </a:t>
            </a:r>
          </a:p>
        </p:txBody>
      </p:sp>
      <p:pic>
        <p:nvPicPr>
          <p:cNvPr id="13" name="Picture 12">
            <a:extLst>
              <a:ext uri="{FF2B5EF4-FFF2-40B4-BE49-F238E27FC236}">
                <a16:creationId xmlns:a16="http://schemas.microsoft.com/office/drawing/2014/main" id="{DC2E13B5-570D-4745-9282-E0DA8A1B6804}"/>
              </a:ext>
            </a:extLst>
          </p:cNvPr>
          <p:cNvPicPr>
            <a:picLocks noChangeAspect="1"/>
          </p:cNvPicPr>
          <p:nvPr/>
        </p:nvPicPr>
        <p:blipFill>
          <a:blip r:embed="rId6"/>
          <a:stretch>
            <a:fillRect/>
          </a:stretch>
        </p:blipFill>
        <p:spPr>
          <a:xfrm>
            <a:off x="8583168" y="2888281"/>
            <a:ext cx="3394180" cy="1950165"/>
          </a:xfrm>
          <a:prstGeom prst="rect">
            <a:avLst/>
          </a:prstGeom>
        </p:spPr>
      </p:pic>
      <p:sp>
        <p:nvSpPr>
          <p:cNvPr id="14" name="TextBox 13">
            <a:extLst>
              <a:ext uri="{FF2B5EF4-FFF2-40B4-BE49-F238E27FC236}">
                <a16:creationId xmlns:a16="http://schemas.microsoft.com/office/drawing/2014/main" id="{700E3A92-B145-374D-A943-555EC8AFFFFE}"/>
              </a:ext>
            </a:extLst>
          </p:cNvPr>
          <p:cNvSpPr txBox="1"/>
          <p:nvPr/>
        </p:nvSpPr>
        <p:spPr>
          <a:xfrm>
            <a:off x="9666098" y="1523470"/>
            <a:ext cx="23896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4. Fully connection  </a:t>
            </a:r>
          </a:p>
        </p:txBody>
      </p:sp>
    </p:spTree>
    <p:extLst>
      <p:ext uri="{BB962C8B-B14F-4D97-AF65-F5344CB8AC3E}">
        <p14:creationId xmlns:p14="http://schemas.microsoft.com/office/powerpoint/2010/main" val="376486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DB36ED-3F40-7045-8DED-0E4292E5261E}"/>
              </a:ext>
            </a:extLst>
          </p:cNvPr>
          <p:cNvGrpSpPr/>
          <p:nvPr/>
        </p:nvGrpSpPr>
        <p:grpSpPr>
          <a:xfrm>
            <a:off x="0" y="148404"/>
            <a:ext cx="12029704" cy="746409"/>
            <a:chOff x="0" y="148404"/>
            <a:chExt cx="12029704" cy="746409"/>
          </a:xfrm>
        </p:grpSpPr>
        <p:pic>
          <p:nvPicPr>
            <p:cNvPr id="3" name="Picture 2">
              <a:extLst>
                <a:ext uri="{FF2B5EF4-FFF2-40B4-BE49-F238E27FC236}">
                  <a16:creationId xmlns:a16="http://schemas.microsoft.com/office/drawing/2014/main" id="{ED800E6F-94BB-654B-9A23-77A7E44165DD}"/>
                </a:ext>
              </a:extLst>
            </p:cNvPr>
            <p:cNvPicPr>
              <a:picLocks noChangeAspect="1"/>
            </p:cNvPicPr>
            <p:nvPr/>
          </p:nvPicPr>
          <p:blipFill>
            <a:blip r:embed="rId3"/>
            <a:stretch>
              <a:fillRect/>
            </a:stretch>
          </p:blipFill>
          <p:spPr>
            <a:xfrm>
              <a:off x="223068" y="148404"/>
              <a:ext cx="1112463" cy="696402"/>
            </a:xfrm>
            <a:prstGeom prst="rect">
              <a:avLst/>
            </a:prstGeom>
          </p:spPr>
        </p:pic>
        <p:cxnSp>
          <p:nvCxnSpPr>
            <p:cNvPr id="4" name="Straight Connector 3">
              <a:extLst>
                <a:ext uri="{FF2B5EF4-FFF2-40B4-BE49-F238E27FC236}">
                  <a16:creationId xmlns:a16="http://schemas.microsoft.com/office/drawing/2014/main" id="{7AD41FF8-E5AB-FE4B-AFAC-262F96644C64}"/>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8867A614-136C-CB44-91C2-F8E9D9E3AFAE}"/>
              </a:ext>
            </a:extLst>
          </p:cNvPr>
          <p:cNvSpPr txBox="1"/>
          <p:nvPr/>
        </p:nvSpPr>
        <p:spPr>
          <a:xfrm>
            <a:off x="3550030" y="269645"/>
            <a:ext cx="75715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Recurrent neutral network(RNN)&amp;LSTM</a:t>
            </a:r>
          </a:p>
        </p:txBody>
      </p:sp>
      <p:pic>
        <p:nvPicPr>
          <p:cNvPr id="7" name="Picture 6">
            <a:extLst>
              <a:ext uri="{FF2B5EF4-FFF2-40B4-BE49-F238E27FC236}">
                <a16:creationId xmlns:a16="http://schemas.microsoft.com/office/drawing/2014/main" id="{88A851FC-E529-F744-8DC5-1508B76A7359}"/>
              </a:ext>
            </a:extLst>
          </p:cNvPr>
          <p:cNvPicPr>
            <a:picLocks noChangeAspect="1"/>
          </p:cNvPicPr>
          <p:nvPr/>
        </p:nvPicPr>
        <p:blipFill>
          <a:blip r:embed="rId4"/>
          <a:stretch>
            <a:fillRect/>
          </a:stretch>
        </p:blipFill>
        <p:spPr>
          <a:xfrm>
            <a:off x="124702" y="2094496"/>
            <a:ext cx="5890150" cy="3255334"/>
          </a:xfrm>
          <a:prstGeom prst="rect">
            <a:avLst/>
          </a:prstGeom>
        </p:spPr>
      </p:pic>
      <p:pic>
        <p:nvPicPr>
          <p:cNvPr id="9" name="Picture 8">
            <a:extLst>
              <a:ext uri="{FF2B5EF4-FFF2-40B4-BE49-F238E27FC236}">
                <a16:creationId xmlns:a16="http://schemas.microsoft.com/office/drawing/2014/main" id="{FCC46D78-4C7A-6A46-92EE-F2E1B00E0A87}"/>
              </a:ext>
            </a:extLst>
          </p:cNvPr>
          <p:cNvPicPr>
            <a:picLocks noChangeAspect="1"/>
          </p:cNvPicPr>
          <p:nvPr/>
        </p:nvPicPr>
        <p:blipFill>
          <a:blip r:embed="rId5"/>
          <a:stretch>
            <a:fillRect/>
          </a:stretch>
        </p:blipFill>
        <p:spPr>
          <a:xfrm>
            <a:off x="6393047" y="3971446"/>
            <a:ext cx="5342305" cy="2148642"/>
          </a:xfrm>
          <a:prstGeom prst="rect">
            <a:avLst/>
          </a:prstGeom>
        </p:spPr>
      </p:pic>
      <p:grpSp>
        <p:nvGrpSpPr>
          <p:cNvPr id="11" name="Group 10">
            <a:extLst>
              <a:ext uri="{FF2B5EF4-FFF2-40B4-BE49-F238E27FC236}">
                <a16:creationId xmlns:a16="http://schemas.microsoft.com/office/drawing/2014/main" id="{A9B4284F-670A-AF43-B49B-18B1B5637150}"/>
              </a:ext>
            </a:extLst>
          </p:cNvPr>
          <p:cNvGrpSpPr/>
          <p:nvPr/>
        </p:nvGrpSpPr>
        <p:grpSpPr>
          <a:xfrm>
            <a:off x="6401439" y="1400196"/>
            <a:ext cx="5628265" cy="923330"/>
            <a:chOff x="6197975" y="1400196"/>
            <a:chExt cx="5628265" cy="923330"/>
          </a:xfrm>
        </p:grpSpPr>
        <p:sp>
          <p:nvSpPr>
            <p:cNvPr id="6" name="TextBox 5">
              <a:extLst>
                <a:ext uri="{FF2B5EF4-FFF2-40B4-BE49-F238E27FC236}">
                  <a16:creationId xmlns:a16="http://schemas.microsoft.com/office/drawing/2014/main" id="{AE1FEBF9-95A0-984B-AD0F-92CF611B485E}"/>
                </a:ext>
              </a:extLst>
            </p:cNvPr>
            <p:cNvSpPr txBox="1"/>
            <p:nvPr/>
          </p:nvSpPr>
          <p:spPr>
            <a:xfrm>
              <a:off x="6469522" y="1400196"/>
              <a:ext cx="535671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traditional RNN has problems such as gradient disappearance or gradient explosion, so LSTM is usually used</a:t>
              </a:r>
            </a:p>
          </p:txBody>
        </p:sp>
        <p:sp>
          <p:nvSpPr>
            <p:cNvPr id="10" name="Triangle 9">
              <a:extLst>
                <a:ext uri="{FF2B5EF4-FFF2-40B4-BE49-F238E27FC236}">
                  <a16:creationId xmlns:a16="http://schemas.microsoft.com/office/drawing/2014/main" id="{758E2975-B8FA-EF45-A04B-2F11FE1A1128}"/>
                </a:ext>
              </a:extLst>
            </p:cNvPr>
            <p:cNvSpPr/>
            <p:nvPr/>
          </p:nvSpPr>
          <p:spPr>
            <a:xfrm rot="5400000">
              <a:off x="6219311" y="1484376"/>
              <a:ext cx="152400" cy="19507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41114DAE-76D4-8641-A76B-90B99904729D}"/>
              </a:ext>
            </a:extLst>
          </p:cNvPr>
          <p:cNvGrpSpPr/>
          <p:nvPr/>
        </p:nvGrpSpPr>
        <p:grpSpPr>
          <a:xfrm>
            <a:off x="6393047" y="2577530"/>
            <a:ext cx="5628265" cy="1754326"/>
            <a:chOff x="6197975" y="1400196"/>
            <a:chExt cx="5628265" cy="1754326"/>
          </a:xfrm>
        </p:grpSpPr>
        <p:sp>
          <p:nvSpPr>
            <p:cNvPr id="13" name="TextBox 12">
              <a:extLst>
                <a:ext uri="{FF2B5EF4-FFF2-40B4-BE49-F238E27FC236}">
                  <a16:creationId xmlns:a16="http://schemas.microsoft.com/office/drawing/2014/main" id="{DDEB47F6-1BF1-1645-84CE-E5B5B509D560}"/>
                </a:ext>
              </a:extLst>
            </p:cNvPr>
            <p:cNvSpPr txBox="1"/>
            <p:nvPr/>
          </p:nvSpPr>
          <p:spPr>
            <a:xfrm>
              <a:off x="6469522" y="1400196"/>
              <a:ext cx="5356718" cy="1754326"/>
            </a:xfrm>
            <a:prstGeom prst="rect">
              <a:avLst/>
            </a:prstGeom>
            <a:noFill/>
          </p:spPr>
          <p:txBody>
            <a:bodyPr wrap="square" rtlCol="0">
              <a:spAutoFit/>
            </a:bodyPr>
            <a:lstStyle/>
            <a:p>
              <a:pPr fontAlgn="t"/>
              <a:r>
                <a:rPr lang="en-US" dirty="0">
                  <a:latin typeface="Times New Roman" panose="02020603050405020304" pitchFamily="18" charset="0"/>
                  <a:cs typeface="Times New Roman" panose="02020603050405020304" pitchFamily="18" charset="0"/>
                </a:rPr>
                <a:t>LSTM adds additional data streams to store information for later use, thus preventing earlier signals from disappearing during processing</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4" name="Triangle 13">
              <a:extLst>
                <a:ext uri="{FF2B5EF4-FFF2-40B4-BE49-F238E27FC236}">
                  <a16:creationId xmlns:a16="http://schemas.microsoft.com/office/drawing/2014/main" id="{8CA3415B-E624-6E48-AD87-7CEED7201EF7}"/>
                </a:ext>
              </a:extLst>
            </p:cNvPr>
            <p:cNvSpPr/>
            <p:nvPr/>
          </p:nvSpPr>
          <p:spPr>
            <a:xfrm rot="5400000">
              <a:off x="6219311" y="1484376"/>
              <a:ext cx="152400" cy="19507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8144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80BDB-0C8A-1F42-8725-C3644C0B1190}"/>
              </a:ext>
            </a:extLst>
          </p:cNvPr>
          <p:cNvSpPr txBox="1"/>
          <p:nvPr/>
        </p:nvSpPr>
        <p:spPr>
          <a:xfrm>
            <a:off x="2438400" y="2682240"/>
            <a:ext cx="8595360" cy="461665"/>
          </a:xfrm>
          <a:prstGeom prst="rect">
            <a:avLst/>
          </a:prstGeom>
          <a:noFill/>
        </p:spPr>
        <p:txBody>
          <a:bodyPr wrap="square" rtlCol="0">
            <a:spAutoFit/>
          </a:bodyPr>
          <a:lstStyle/>
          <a:p>
            <a:r>
              <a:rPr lang="en-US" altLang="zh-Hans" sz="2400" b="1" dirty="0">
                <a:latin typeface="Times New Roman" panose="02020603050405020304" pitchFamily="18" charset="0"/>
                <a:cs typeface="Times New Roman" panose="02020603050405020304" pitchFamily="18" charset="0"/>
              </a:rPr>
              <a:t>Part</a:t>
            </a:r>
            <a:r>
              <a:rPr lang="zh-Hans" altLang="en-US" sz="2400" b="1" dirty="0">
                <a:latin typeface="Times New Roman" panose="02020603050405020304" pitchFamily="18" charset="0"/>
                <a:cs typeface="Times New Roman" panose="02020603050405020304" pitchFamily="18" charset="0"/>
              </a:rPr>
              <a:t> </a:t>
            </a:r>
            <a:r>
              <a:rPr lang="en-US" altLang="zh-Hans" sz="2400" b="1" dirty="0">
                <a:latin typeface="Times New Roman" panose="02020603050405020304" pitchFamily="18" charset="0"/>
                <a:cs typeface="Times New Roman" panose="02020603050405020304" pitchFamily="18" charset="0"/>
              </a:rPr>
              <a:t>Ⅲ</a:t>
            </a:r>
            <a:r>
              <a:rPr lang="en-US" sz="2400" b="1" dirty="0">
                <a:latin typeface="Times New Roman" panose="02020603050405020304" pitchFamily="18" charset="0"/>
                <a:cs typeface="Times New Roman" panose="02020603050405020304" pitchFamily="18" charset="0"/>
              </a:rPr>
              <a:t>: </a:t>
            </a:r>
            <a:r>
              <a:rPr lang="en-US" altLang="zh-Hans" sz="2400" b="1" kern="0" dirty="0">
                <a:latin typeface="Times New Roman" panose="02020603050405020304" pitchFamily="18" charset="0"/>
                <a:ea typeface="微软雅黑" panose="020B0503020204020204" pitchFamily="34" charset="-122"/>
                <a:cs typeface="Times New Roman" panose="02020603050405020304" pitchFamily="18" charset="0"/>
              </a:rPr>
              <a:t>Model architecture for predicting</a:t>
            </a:r>
            <a:r>
              <a:rPr lang="zh-Hans" altLang="en-US" sz="2400" b="1" kern="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Hans" sz="2400" b="1" kern="0" dirty="0">
                <a:latin typeface="Times New Roman" panose="02020603050405020304" pitchFamily="18" charset="0"/>
                <a:ea typeface="微软雅黑" panose="020B0503020204020204" pitchFamily="34" charset="-122"/>
                <a:cs typeface="Times New Roman" panose="02020603050405020304" pitchFamily="18" charset="0"/>
              </a:rPr>
              <a:t>functional genomics </a:t>
            </a:r>
            <a:endParaRPr lang="zh-CN" altLang="en-US" sz="2400"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29834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8FBF52-DEB0-2E48-ADA7-11A16D93A4C2}"/>
              </a:ext>
            </a:extLst>
          </p:cNvPr>
          <p:cNvPicPr>
            <a:picLocks noChangeAspect="1"/>
          </p:cNvPicPr>
          <p:nvPr/>
        </p:nvPicPr>
        <p:blipFill>
          <a:blip r:embed="rId3"/>
          <a:stretch>
            <a:fillRect/>
          </a:stretch>
        </p:blipFill>
        <p:spPr>
          <a:xfrm>
            <a:off x="223068" y="2609288"/>
            <a:ext cx="6827520" cy="2210816"/>
          </a:xfrm>
          <a:prstGeom prst="rect">
            <a:avLst/>
          </a:prstGeom>
        </p:spPr>
      </p:pic>
      <p:sp>
        <p:nvSpPr>
          <p:cNvPr id="4" name="TextBox 3">
            <a:extLst>
              <a:ext uri="{FF2B5EF4-FFF2-40B4-BE49-F238E27FC236}">
                <a16:creationId xmlns:a16="http://schemas.microsoft.com/office/drawing/2014/main" id="{67D7A918-1603-E444-8652-30F08ED2EFED}"/>
              </a:ext>
            </a:extLst>
          </p:cNvPr>
          <p:cNvSpPr txBox="1"/>
          <p:nvPr/>
        </p:nvSpPr>
        <p:spPr>
          <a:xfrm>
            <a:off x="1267968" y="6291072"/>
            <a:ext cx="4474464"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Alipanahi</a:t>
            </a:r>
            <a:r>
              <a:rPr lang="en-US" sz="1200" i="1" dirty="0">
                <a:latin typeface="Times New Roman" panose="02020603050405020304" pitchFamily="18" charset="0"/>
                <a:cs typeface="Times New Roman" panose="02020603050405020304" pitchFamily="18" charset="0"/>
              </a:rPr>
              <a:t> B,</a:t>
            </a:r>
            <a:r>
              <a:rPr lang="zh-Hans" altLang="en-US" sz="1200" i="1" dirty="0">
                <a:latin typeface="Times New Roman" panose="02020603050405020304" pitchFamily="18" charset="0"/>
                <a:cs typeface="Times New Roman" panose="02020603050405020304" pitchFamily="18" charset="0"/>
              </a:rPr>
              <a:t> </a:t>
            </a:r>
            <a:r>
              <a:rPr lang="en-US" altLang="zh-Hans" sz="1200" i="1" dirty="0">
                <a:latin typeface="Times New Roman" panose="02020603050405020304" pitchFamily="18" charset="0"/>
                <a:cs typeface="Times New Roman" panose="02020603050405020304" pitchFamily="18" charset="0"/>
              </a:rPr>
              <a:t>et al</a:t>
            </a:r>
            <a:r>
              <a:rPr lang="en-US" sz="1200" i="1" dirty="0">
                <a:latin typeface="Times New Roman" panose="02020603050405020304" pitchFamily="18" charset="0"/>
                <a:cs typeface="Times New Roman" panose="02020603050405020304" pitchFamily="18" charset="0"/>
              </a:rPr>
              <a:t>. Predicting the sequence specificities of DNA- and RNA-binding proteins by deep learning. Nat </a:t>
            </a:r>
            <a:r>
              <a:rPr lang="en-US" sz="1200" i="1" dirty="0" err="1">
                <a:latin typeface="Times New Roman" panose="02020603050405020304" pitchFamily="18" charset="0"/>
                <a:cs typeface="Times New Roman" panose="02020603050405020304" pitchFamily="18" charset="0"/>
              </a:rPr>
              <a:t>Biotechnol</a:t>
            </a:r>
            <a:r>
              <a:rPr lang="en-US" sz="1200" i="1"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EEF493E9-1CD3-3D43-93D8-ECCFE70B0027}"/>
              </a:ext>
            </a:extLst>
          </p:cNvPr>
          <p:cNvPicPr>
            <a:picLocks noChangeAspect="1"/>
          </p:cNvPicPr>
          <p:nvPr/>
        </p:nvPicPr>
        <p:blipFill>
          <a:blip r:embed="rId4"/>
          <a:stretch>
            <a:fillRect/>
          </a:stretch>
        </p:blipFill>
        <p:spPr>
          <a:xfrm>
            <a:off x="7968715" y="1138321"/>
            <a:ext cx="3521344" cy="5152751"/>
          </a:xfrm>
          <a:prstGeom prst="rect">
            <a:avLst/>
          </a:prstGeom>
        </p:spPr>
      </p:pic>
      <p:sp>
        <p:nvSpPr>
          <p:cNvPr id="7" name="TextBox 6">
            <a:extLst>
              <a:ext uri="{FF2B5EF4-FFF2-40B4-BE49-F238E27FC236}">
                <a16:creationId xmlns:a16="http://schemas.microsoft.com/office/drawing/2014/main" id="{5984700B-8F5C-2348-A2CC-B96174E9460C}"/>
              </a:ext>
            </a:extLst>
          </p:cNvPr>
          <p:cNvSpPr txBox="1"/>
          <p:nvPr/>
        </p:nvSpPr>
        <p:spPr>
          <a:xfrm>
            <a:off x="7543484" y="6396335"/>
            <a:ext cx="4779264"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(Kelley DR, et al. Basset: learning the regulatory code of the accessible genome with deep convolutional neural networks. Genome Res.)</a:t>
            </a:r>
          </a:p>
        </p:txBody>
      </p:sp>
      <p:grpSp>
        <p:nvGrpSpPr>
          <p:cNvPr id="8" name="Group 7">
            <a:extLst>
              <a:ext uri="{FF2B5EF4-FFF2-40B4-BE49-F238E27FC236}">
                <a16:creationId xmlns:a16="http://schemas.microsoft.com/office/drawing/2014/main" id="{0B148AE5-1B13-A84B-9DAD-B541D996DD9D}"/>
              </a:ext>
            </a:extLst>
          </p:cNvPr>
          <p:cNvGrpSpPr/>
          <p:nvPr/>
        </p:nvGrpSpPr>
        <p:grpSpPr>
          <a:xfrm>
            <a:off x="0" y="148404"/>
            <a:ext cx="12029704" cy="746409"/>
            <a:chOff x="0" y="148404"/>
            <a:chExt cx="12029704" cy="746409"/>
          </a:xfrm>
        </p:grpSpPr>
        <p:pic>
          <p:nvPicPr>
            <p:cNvPr id="9" name="Picture 8">
              <a:extLst>
                <a:ext uri="{FF2B5EF4-FFF2-40B4-BE49-F238E27FC236}">
                  <a16:creationId xmlns:a16="http://schemas.microsoft.com/office/drawing/2014/main" id="{400B1068-4414-5745-BD20-115E2FF17E1A}"/>
                </a:ext>
              </a:extLst>
            </p:cNvPr>
            <p:cNvPicPr>
              <a:picLocks noChangeAspect="1"/>
            </p:cNvPicPr>
            <p:nvPr/>
          </p:nvPicPr>
          <p:blipFill>
            <a:blip r:embed="rId5"/>
            <a:stretch>
              <a:fillRect/>
            </a:stretch>
          </p:blipFill>
          <p:spPr>
            <a:xfrm>
              <a:off x="223068" y="148404"/>
              <a:ext cx="1112463" cy="696402"/>
            </a:xfrm>
            <a:prstGeom prst="rect">
              <a:avLst/>
            </a:prstGeom>
          </p:spPr>
        </p:pic>
        <p:cxnSp>
          <p:nvCxnSpPr>
            <p:cNvPr id="10" name="Straight Connector 9">
              <a:extLst>
                <a:ext uri="{FF2B5EF4-FFF2-40B4-BE49-F238E27FC236}">
                  <a16:creationId xmlns:a16="http://schemas.microsoft.com/office/drawing/2014/main" id="{85D38862-8B85-DC46-8452-26AAACED95B5}"/>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4690B3AB-2000-1246-8F9D-7C0D47A96D24}"/>
              </a:ext>
            </a:extLst>
          </p:cNvPr>
          <p:cNvSpPr txBox="1"/>
          <p:nvPr/>
        </p:nvSpPr>
        <p:spPr>
          <a:xfrm>
            <a:off x="4194048" y="234290"/>
            <a:ext cx="4742688"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Multi-task prediction architecture</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2456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E5077F-9312-0947-AC15-2F19F5D07E8F}"/>
              </a:ext>
            </a:extLst>
          </p:cNvPr>
          <p:cNvPicPr>
            <a:picLocks noChangeAspect="1"/>
          </p:cNvPicPr>
          <p:nvPr/>
        </p:nvPicPr>
        <p:blipFill>
          <a:blip r:embed="rId3"/>
          <a:stretch>
            <a:fillRect/>
          </a:stretch>
        </p:blipFill>
        <p:spPr>
          <a:xfrm>
            <a:off x="5289365" y="1788795"/>
            <a:ext cx="5123866" cy="4486656"/>
          </a:xfrm>
          <a:prstGeom prst="rect">
            <a:avLst/>
          </a:prstGeom>
        </p:spPr>
      </p:pic>
      <p:sp>
        <p:nvSpPr>
          <p:cNvPr id="4" name="TextBox 3">
            <a:extLst>
              <a:ext uri="{FF2B5EF4-FFF2-40B4-BE49-F238E27FC236}">
                <a16:creationId xmlns:a16="http://schemas.microsoft.com/office/drawing/2014/main" id="{7C7CDCDE-9FF0-BA40-BFF6-E0042C52E8E1}"/>
              </a:ext>
            </a:extLst>
          </p:cNvPr>
          <p:cNvSpPr txBox="1"/>
          <p:nvPr/>
        </p:nvSpPr>
        <p:spPr>
          <a:xfrm>
            <a:off x="7851298" y="6356330"/>
            <a:ext cx="4267200"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(Kelley DR, et al. Sequential regulatory activity prediction across chromosomes with convolutional neural networks. Genome Res.)</a:t>
            </a:r>
          </a:p>
        </p:txBody>
      </p:sp>
      <p:grpSp>
        <p:nvGrpSpPr>
          <p:cNvPr id="8" name="Group 7">
            <a:extLst>
              <a:ext uri="{FF2B5EF4-FFF2-40B4-BE49-F238E27FC236}">
                <a16:creationId xmlns:a16="http://schemas.microsoft.com/office/drawing/2014/main" id="{F61714CD-CBE1-DF4C-9297-B405D8F893C5}"/>
              </a:ext>
            </a:extLst>
          </p:cNvPr>
          <p:cNvGrpSpPr/>
          <p:nvPr/>
        </p:nvGrpSpPr>
        <p:grpSpPr>
          <a:xfrm>
            <a:off x="0" y="148404"/>
            <a:ext cx="12029704" cy="746409"/>
            <a:chOff x="0" y="148404"/>
            <a:chExt cx="12029704" cy="746409"/>
          </a:xfrm>
        </p:grpSpPr>
        <p:pic>
          <p:nvPicPr>
            <p:cNvPr id="9" name="Picture 8">
              <a:extLst>
                <a:ext uri="{FF2B5EF4-FFF2-40B4-BE49-F238E27FC236}">
                  <a16:creationId xmlns:a16="http://schemas.microsoft.com/office/drawing/2014/main" id="{02A58CD0-6F0A-A140-B348-2AC75568901C}"/>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10" name="Straight Connector 9">
              <a:extLst>
                <a:ext uri="{FF2B5EF4-FFF2-40B4-BE49-F238E27FC236}">
                  <a16:creationId xmlns:a16="http://schemas.microsoft.com/office/drawing/2014/main" id="{6032AACB-22E8-7745-BE82-7AE750CC1267}"/>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E62E5C-0C68-464C-A4D3-FD47E6C0C82F}"/>
              </a:ext>
            </a:extLst>
          </p:cNvPr>
          <p:cNvSpPr txBox="1"/>
          <p:nvPr/>
        </p:nvSpPr>
        <p:spPr>
          <a:xfrm>
            <a:off x="3934775" y="269645"/>
            <a:ext cx="501091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Variant of convolutional neural network(</a:t>
            </a:r>
            <a:r>
              <a:rPr lang="zh-Hans" altLang="en-US" sz="2000" b="1" dirty="0">
                <a:latin typeface="Times New Roman" panose="02020603050405020304" pitchFamily="18" charset="0"/>
                <a:cs typeface="Times New Roman" panose="02020603050405020304" pitchFamily="18" charset="0"/>
              </a:rPr>
              <a:t>一</a:t>
            </a:r>
            <a:r>
              <a:rPr lang="en-US" sz="2000" b="1" dirty="0">
                <a:latin typeface="Times New Roman" panose="02020603050405020304" pitchFamily="18" charset="0"/>
                <a:cs typeface="Times New Roman" panose="02020603050405020304" pitchFamily="18" charset="0"/>
              </a:rPr>
              <a:t>)</a:t>
            </a:r>
          </a:p>
        </p:txBody>
      </p:sp>
      <p:pic>
        <p:nvPicPr>
          <p:cNvPr id="13" name="图片 3">
            <a:extLst>
              <a:ext uri="{FF2B5EF4-FFF2-40B4-BE49-F238E27FC236}">
                <a16:creationId xmlns:a16="http://schemas.microsoft.com/office/drawing/2014/main" id="{52FB8E2E-7860-314D-A2AF-0505957AC81A}"/>
              </a:ext>
            </a:extLst>
          </p:cNvPr>
          <p:cNvPicPr>
            <a:picLocks noChangeAspect="1"/>
          </p:cNvPicPr>
          <p:nvPr/>
        </p:nvPicPr>
        <p:blipFill>
          <a:blip r:embed="rId5"/>
          <a:stretch>
            <a:fillRect/>
          </a:stretch>
        </p:blipFill>
        <p:spPr>
          <a:xfrm>
            <a:off x="749198" y="3989940"/>
            <a:ext cx="2317863" cy="2235503"/>
          </a:xfrm>
          <a:prstGeom prst="rect">
            <a:avLst/>
          </a:prstGeom>
        </p:spPr>
      </p:pic>
      <p:pic>
        <p:nvPicPr>
          <p:cNvPr id="14" name="图片 5">
            <a:extLst>
              <a:ext uri="{FF2B5EF4-FFF2-40B4-BE49-F238E27FC236}">
                <a16:creationId xmlns:a16="http://schemas.microsoft.com/office/drawing/2014/main" id="{D189B30B-99FA-EA48-8D25-AA0A0DC5A79A}"/>
              </a:ext>
            </a:extLst>
          </p:cNvPr>
          <p:cNvPicPr>
            <a:picLocks noChangeAspect="1"/>
          </p:cNvPicPr>
          <p:nvPr/>
        </p:nvPicPr>
        <p:blipFill>
          <a:blip r:embed="rId6"/>
          <a:stretch>
            <a:fillRect/>
          </a:stretch>
        </p:blipFill>
        <p:spPr>
          <a:xfrm>
            <a:off x="765880" y="1069864"/>
            <a:ext cx="2317864" cy="2235503"/>
          </a:xfrm>
          <a:prstGeom prst="rect">
            <a:avLst/>
          </a:prstGeom>
        </p:spPr>
      </p:pic>
      <p:sp>
        <p:nvSpPr>
          <p:cNvPr id="2" name="TextBox 1">
            <a:extLst>
              <a:ext uri="{FF2B5EF4-FFF2-40B4-BE49-F238E27FC236}">
                <a16:creationId xmlns:a16="http://schemas.microsoft.com/office/drawing/2014/main" id="{4E873BFF-2E96-9549-BBDC-E4D832E2D326}"/>
              </a:ext>
            </a:extLst>
          </p:cNvPr>
          <p:cNvSpPr txBox="1"/>
          <p:nvPr/>
        </p:nvSpPr>
        <p:spPr>
          <a:xfrm>
            <a:off x="765880" y="6171664"/>
            <a:ext cx="250545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Normal convolution</a:t>
            </a:r>
          </a:p>
        </p:txBody>
      </p:sp>
      <p:sp>
        <p:nvSpPr>
          <p:cNvPr id="15" name="TextBox 14">
            <a:extLst>
              <a:ext uri="{FF2B5EF4-FFF2-40B4-BE49-F238E27FC236}">
                <a16:creationId xmlns:a16="http://schemas.microsoft.com/office/drawing/2014/main" id="{AD01187F-4D19-DD4F-B6B4-309B4341935D}"/>
              </a:ext>
            </a:extLst>
          </p:cNvPr>
          <p:cNvSpPr txBox="1"/>
          <p:nvPr/>
        </p:nvSpPr>
        <p:spPr>
          <a:xfrm>
            <a:off x="765880" y="3206232"/>
            <a:ext cx="2505456"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Dialated</a:t>
            </a:r>
            <a:r>
              <a:rPr lang="en-US" dirty="0">
                <a:latin typeface="Times New Roman" panose="02020603050405020304" pitchFamily="18" charset="0"/>
                <a:cs typeface="Times New Roman" panose="02020603050405020304" pitchFamily="18" charset="0"/>
              </a:rPr>
              <a:t> convolution</a:t>
            </a:r>
          </a:p>
        </p:txBody>
      </p:sp>
      <p:sp>
        <p:nvSpPr>
          <p:cNvPr id="5" name="TextBox 4">
            <a:extLst>
              <a:ext uri="{FF2B5EF4-FFF2-40B4-BE49-F238E27FC236}">
                <a16:creationId xmlns:a16="http://schemas.microsoft.com/office/drawing/2014/main" id="{A6679858-240F-1F45-92C1-6D2543A7FCD8}"/>
              </a:ext>
            </a:extLst>
          </p:cNvPr>
          <p:cNvSpPr txBox="1"/>
          <p:nvPr/>
        </p:nvSpPr>
        <p:spPr>
          <a:xfrm>
            <a:off x="3818951" y="1142464"/>
            <a:ext cx="7869936" cy="646331"/>
          </a:xfrm>
          <a:prstGeom prst="rect">
            <a:avLst/>
          </a:prstGeom>
          <a:noFill/>
        </p:spPr>
        <p:txBody>
          <a:bodyPr wrap="square" rtlCol="0">
            <a:spAutoFit/>
          </a:bodyPr>
          <a:lstStyle/>
          <a:p>
            <a:r>
              <a:rPr lang="en-US" altLang="zh-Hans" dirty="0" err="1">
                <a:latin typeface="Times New Roman" panose="02020603050405020304" pitchFamily="18" charset="0"/>
                <a:cs typeface="Times New Roman" panose="02020603050405020304" pitchFamily="18" charset="0"/>
              </a:rPr>
              <a:t>Dialated</a:t>
            </a:r>
            <a:r>
              <a:rPr lang="en-US" dirty="0">
                <a:latin typeface="Times New Roman" panose="02020603050405020304" pitchFamily="18" charset="0"/>
                <a:cs typeface="Times New Roman" panose="02020603050405020304" pitchFamily="18" charset="0"/>
              </a:rPr>
              <a:t> convolution can expand the receptive field, so the model can integrate the signals of regulatory elements at the far end of the genome</a:t>
            </a:r>
          </a:p>
        </p:txBody>
      </p:sp>
    </p:spTree>
    <p:extLst>
      <p:ext uri="{BB962C8B-B14F-4D97-AF65-F5344CB8AC3E}">
        <p14:creationId xmlns:p14="http://schemas.microsoft.com/office/powerpoint/2010/main" val="75802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703D0A-5E30-1C4A-9D9B-D56ACDA4B7B9}"/>
              </a:ext>
            </a:extLst>
          </p:cNvPr>
          <p:cNvPicPr>
            <a:picLocks noChangeAspect="1"/>
          </p:cNvPicPr>
          <p:nvPr/>
        </p:nvPicPr>
        <p:blipFill>
          <a:blip r:embed="rId3"/>
          <a:stretch>
            <a:fillRect/>
          </a:stretch>
        </p:blipFill>
        <p:spPr>
          <a:xfrm>
            <a:off x="823467" y="1119872"/>
            <a:ext cx="3358389" cy="5444662"/>
          </a:xfrm>
          <a:prstGeom prst="rect">
            <a:avLst/>
          </a:prstGeom>
        </p:spPr>
      </p:pic>
      <p:sp>
        <p:nvSpPr>
          <p:cNvPr id="3" name="TextBox 2">
            <a:extLst>
              <a:ext uri="{FF2B5EF4-FFF2-40B4-BE49-F238E27FC236}">
                <a16:creationId xmlns:a16="http://schemas.microsoft.com/office/drawing/2014/main" id="{D008C3C9-4AAC-5F4A-8FEC-2CDBC6401583}"/>
              </a:ext>
            </a:extLst>
          </p:cNvPr>
          <p:cNvSpPr txBox="1"/>
          <p:nvPr/>
        </p:nvSpPr>
        <p:spPr>
          <a:xfrm>
            <a:off x="7664968" y="6303260"/>
            <a:ext cx="4364736"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Avsec</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Ž</a:t>
            </a:r>
            <a:r>
              <a:rPr lang="en-US" sz="1200" i="1" dirty="0">
                <a:latin typeface="Times New Roman" panose="02020603050405020304" pitchFamily="18" charset="0"/>
                <a:cs typeface="Times New Roman" panose="02020603050405020304" pitchFamily="18" charset="0"/>
              </a:rPr>
              <a:t>,</a:t>
            </a:r>
            <a:r>
              <a:rPr lang="zh-Hans" altLang="en-US" sz="1200" i="1" dirty="0">
                <a:latin typeface="Times New Roman" panose="02020603050405020304" pitchFamily="18" charset="0"/>
                <a:cs typeface="Times New Roman" panose="02020603050405020304" pitchFamily="18" charset="0"/>
              </a:rPr>
              <a:t> </a:t>
            </a:r>
            <a:r>
              <a:rPr lang="en-US" altLang="zh-Hans" sz="1200" i="1" dirty="0">
                <a:latin typeface="Times New Roman" panose="02020603050405020304" pitchFamily="18" charset="0"/>
                <a:cs typeface="Times New Roman" panose="02020603050405020304" pitchFamily="18" charset="0"/>
              </a:rPr>
              <a:t>et al</a:t>
            </a:r>
            <a:r>
              <a:rPr lang="en-US" sz="1200" i="1" dirty="0">
                <a:latin typeface="Times New Roman" panose="02020603050405020304" pitchFamily="18" charset="0"/>
                <a:cs typeface="Times New Roman" panose="02020603050405020304" pitchFamily="18" charset="0"/>
              </a:rPr>
              <a:t>. Effective gene expression prediction from sequence by integrating long-range interactions. Nat Methods.)</a:t>
            </a:r>
          </a:p>
        </p:txBody>
      </p:sp>
      <p:grpSp>
        <p:nvGrpSpPr>
          <p:cNvPr id="4" name="Group 3">
            <a:extLst>
              <a:ext uri="{FF2B5EF4-FFF2-40B4-BE49-F238E27FC236}">
                <a16:creationId xmlns:a16="http://schemas.microsoft.com/office/drawing/2014/main" id="{FBB835B8-24DE-6146-97CA-B1C952821291}"/>
              </a:ext>
            </a:extLst>
          </p:cNvPr>
          <p:cNvGrpSpPr/>
          <p:nvPr/>
        </p:nvGrpSpPr>
        <p:grpSpPr>
          <a:xfrm>
            <a:off x="0" y="148404"/>
            <a:ext cx="12029704" cy="746409"/>
            <a:chOff x="0" y="148404"/>
            <a:chExt cx="12029704" cy="746409"/>
          </a:xfrm>
        </p:grpSpPr>
        <p:pic>
          <p:nvPicPr>
            <p:cNvPr id="5" name="Picture 4">
              <a:extLst>
                <a:ext uri="{FF2B5EF4-FFF2-40B4-BE49-F238E27FC236}">
                  <a16:creationId xmlns:a16="http://schemas.microsoft.com/office/drawing/2014/main" id="{F9A7526D-0485-3643-B613-B8A0DE651AD0}"/>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6" name="Straight Connector 5">
              <a:extLst>
                <a:ext uri="{FF2B5EF4-FFF2-40B4-BE49-F238E27FC236}">
                  <a16:creationId xmlns:a16="http://schemas.microsoft.com/office/drawing/2014/main" id="{F4EF623C-7BF0-6046-A706-0087ED54F73D}"/>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8BE75C8D-3052-064F-B73D-547E978D78E3}"/>
              </a:ext>
            </a:extLst>
          </p:cNvPr>
          <p:cNvSpPr txBox="1"/>
          <p:nvPr/>
        </p:nvSpPr>
        <p:spPr>
          <a:xfrm>
            <a:off x="3934775" y="269645"/>
            <a:ext cx="501091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Variant of convolutional neural network(</a:t>
            </a:r>
            <a:r>
              <a:rPr lang="zh-Hans" altLang="en-US" sz="2000" b="1" dirty="0">
                <a:latin typeface="Times New Roman" panose="02020603050405020304" pitchFamily="18" charset="0"/>
                <a:cs typeface="Times New Roman" panose="02020603050405020304" pitchFamily="18" charset="0"/>
              </a:rPr>
              <a:t>二</a:t>
            </a:r>
            <a:r>
              <a:rPr lang="en-US" sz="2000" b="1"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AB2F7170-43B0-9B43-9A15-3E866E4498C6}"/>
              </a:ext>
            </a:extLst>
          </p:cNvPr>
          <p:cNvPicPr>
            <a:picLocks noChangeAspect="1"/>
          </p:cNvPicPr>
          <p:nvPr/>
        </p:nvPicPr>
        <p:blipFill>
          <a:blip r:embed="rId5"/>
          <a:stretch>
            <a:fillRect/>
          </a:stretch>
        </p:blipFill>
        <p:spPr>
          <a:xfrm>
            <a:off x="4535580" y="2322821"/>
            <a:ext cx="7494124" cy="2552431"/>
          </a:xfrm>
          <a:prstGeom prst="rect">
            <a:avLst/>
          </a:prstGeom>
        </p:spPr>
      </p:pic>
    </p:spTree>
    <p:extLst>
      <p:ext uri="{BB962C8B-B14F-4D97-AF65-F5344CB8AC3E}">
        <p14:creationId xmlns:p14="http://schemas.microsoft.com/office/powerpoint/2010/main" val="742632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D9BA49-4D43-9841-B0C3-DA1F8F21695C}"/>
              </a:ext>
            </a:extLst>
          </p:cNvPr>
          <p:cNvPicPr>
            <a:picLocks noChangeAspect="1"/>
          </p:cNvPicPr>
          <p:nvPr/>
        </p:nvPicPr>
        <p:blipFill>
          <a:blip r:embed="rId3"/>
          <a:stretch>
            <a:fillRect/>
          </a:stretch>
        </p:blipFill>
        <p:spPr>
          <a:xfrm>
            <a:off x="637664" y="1079276"/>
            <a:ext cx="4465957" cy="4966716"/>
          </a:xfrm>
          <a:prstGeom prst="rect">
            <a:avLst/>
          </a:prstGeom>
        </p:spPr>
      </p:pic>
      <p:sp>
        <p:nvSpPr>
          <p:cNvPr id="6" name="TextBox 5">
            <a:extLst>
              <a:ext uri="{FF2B5EF4-FFF2-40B4-BE49-F238E27FC236}">
                <a16:creationId xmlns:a16="http://schemas.microsoft.com/office/drawing/2014/main" id="{8AE60891-6BF8-B146-87AC-BF7DDBCC6FEC}"/>
              </a:ext>
            </a:extLst>
          </p:cNvPr>
          <p:cNvSpPr txBox="1"/>
          <p:nvPr/>
        </p:nvSpPr>
        <p:spPr>
          <a:xfrm>
            <a:off x="779299" y="6229214"/>
            <a:ext cx="4937760"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(Li H, Guan Y. Fast decoding cell type-specific transcription factor binding landscape at single-nucleotide resolution. Genome Res.)</a:t>
            </a:r>
          </a:p>
        </p:txBody>
      </p:sp>
      <p:pic>
        <p:nvPicPr>
          <p:cNvPr id="8" name="Picture 7">
            <a:extLst>
              <a:ext uri="{FF2B5EF4-FFF2-40B4-BE49-F238E27FC236}">
                <a16:creationId xmlns:a16="http://schemas.microsoft.com/office/drawing/2014/main" id="{DD0C626C-9E05-EA45-A8C5-B04CC9167F62}"/>
              </a:ext>
            </a:extLst>
          </p:cNvPr>
          <p:cNvPicPr>
            <a:picLocks noChangeAspect="1"/>
          </p:cNvPicPr>
          <p:nvPr/>
        </p:nvPicPr>
        <p:blipFill>
          <a:blip r:embed="rId4"/>
          <a:stretch>
            <a:fillRect/>
          </a:stretch>
        </p:blipFill>
        <p:spPr>
          <a:xfrm>
            <a:off x="6070660" y="1487423"/>
            <a:ext cx="5389820" cy="3439219"/>
          </a:xfrm>
          <a:prstGeom prst="rect">
            <a:avLst/>
          </a:prstGeom>
        </p:spPr>
      </p:pic>
      <p:sp>
        <p:nvSpPr>
          <p:cNvPr id="9" name="TextBox 8">
            <a:extLst>
              <a:ext uri="{FF2B5EF4-FFF2-40B4-BE49-F238E27FC236}">
                <a16:creationId xmlns:a16="http://schemas.microsoft.com/office/drawing/2014/main" id="{92ED64AC-17E6-2846-9356-993874F959AC}"/>
              </a:ext>
            </a:extLst>
          </p:cNvPr>
          <p:cNvSpPr txBox="1"/>
          <p:nvPr/>
        </p:nvSpPr>
        <p:spPr>
          <a:xfrm>
            <a:off x="6717792" y="6229214"/>
            <a:ext cx="4498848"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Avsec</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Ž</a:t>
            </a:r>
            <a:r>
              <a:rPr lang="en-US" sz="1200" i="1" dirty="0">
                <a:latin typeface="Times New Roman" panose="02020603050405020304" pitchFamily="18" charset="0"/>
                <a:cs typeface="Times New Roman" panose="02020603050405020304" pitchFamily="18" charset="0"/>
              </a:rPr>
              <a:t>,</a:t>
            </a:r>
            <a:r>
              <a:rPr lang="zh-Hans" altLang="en-US" sz="1200" i="1" dirty="0">
                <a:latin typeface="Times New Roman" panose="02020603050405020304" pitchFamily="18" charset="0"/>
                <a:cs typeface="Times New Roman" panose="02020603050405020304" pitchFamily="18" charset="0"/>
              </a:rPr>
              <a:t> </a:t>
            </a:r>
            <a:r>
              <a:rPr lang="en-US" altLang="zh-Hans" sz="1200" i="1" dirty="0">
                <a:latin typeface="Times New Roman" panose="02020603050405020304" pitchFamily="18" charset="0"/>
                <a:cs typeface="Times New Roman" panose="02020603050405020304" pitchFamily="18" charset="0"/>
              </a:rPr>
              <a:t>et al</a:t>
            </a:r>
            <a:r>
              <a:rPr lang="en-US" sz="1200" i="1" dirty="0">
                <a:latin typeface="Times New Roman" panose="02020603050405020304" pitchFamily="18" charset="0"/>
                <a:cs typeface="Times New Roman" panose="02020603050405020304" pitchFamily="18" charset="0"/>
              </a:rPr>
              <a:t>. Base-resolution models of transcription-factor binding reveal soft motif syntax. Nat Genet.</a:t>
            </a:r>
            <a:r>
              <a:rPr lang="zh-Hans" altLang="en-US" sz="1200" i="1" dirty="0">
                <a:latin typeface="Times New Roman" panose="02020603050405020304" pitchFamily="18" charset="0"/>
                <a:cs typeface="Times New Roman" panose="02020603050405020304" pitchFamily="18" charset="0"/>
              </a:rPr>
              <a:t>）</a:t>
            </a:r>
            <a:endParaRPr lang="en-US" sz="1200" i="1"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A323DC7D-D12A-DD4B-91B7-B5D51D4A0FBF}"/>
              </a:ext>
            </a:extLst>
          </p:cNvPr>
          <p:cNvGrpSpPr/>
          <p:nvPr/>
        </p:nvGrpSpPr>
        <p:grpSpPr>
          <a:xfrm>
            <a:off x="0" y="148404"/>
            <a:ext cx="12029704" cy="746409"/>
            <a:chOff x="0" y="148404"/>
            <a:chExt cx="12029704" cy="746409"/>
          </a:xfrm>
        </p:grpSpPr>
        <p:pic>
          <p:nvPicPr>
            <p:cNvPr id="11" name="Picture 10">
              <a:extLst>
                <a:ext uri="{FF2B5EF4-FFF2-40B4-BE49-F238E27FC236}">
                  <a16:creationId xmlns:a16="http://schemas.microsoft.com/office/drawing/2014/main" id="{CF2E002B-D84D-124C-9D0C-3D0DF19BC6CA}"/>
                </a:ext>
              </a:extLst>
            </p:cNvPr>
            <p:cNvPicPr>
              <a:picLocks noChangeAspect="1"/>
            </p:cNvPicPr>
            <p:nvPr/>
          </p:nvPicPr>
          <p:blipFill>
            <a:blip r:embed="rId5"/>
            <a:stretch>
              <a:fillRect/>
            </a:stretch>
          </p:blipFill>
          <p:spPr>
            <a:xfrm>
              <a:off x="223068" y="148404"/>
              <a:ext cx="1112463" cy="696402"/>
            </a:xfrm>
            <a:prstGeom prst="rect">
              <a:avLst/>
            </a:prstGeom>
          </p:spPr>
        </p:pic>
        <p:cxnSp>
          <p:nvCxnSpPr>
            <p:cNvPr id="12" name="Straight Connector 11">
              <a:extLst>
                <a:ext uri="{FF2B5EF4-FFF2-40B4-BE49-F238E27FC236}">
                  <a16:creationId xmlns:a16="http://schemas.microsoft.com/office/drawing/2014/main" id="{18151008-1486-D248-9A8A-DCDFF84C6E95}"/>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961E019-8D72-AA48-913F-703E4030CBDF}"/>
              </a:ext>
            </a:extLst>
          </p:cNvPr>
          <p:cNvSpPr txBox="1"/>
          <p:nvPr/>
        </p:nvSpPr>
        <p:spPr>
          <a:xfrm>
            <a:off x="4511040" y="269645"/>
            <a:ext cx="346252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Deconvolution network</a:t>
            </a:r>
          </a:p>
        </p:txBody>
      </p:sp>
    </p:spTree>
    <p:extLst>
      <p:ext uri="{BB962C8B-B14F-4D97-AF65-F5344CB8AC3E}">
        <p14:creationId xmlns:p14="http://schemas.microsoft.com/office/powerpoint/2010/main" val="3709222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A2D99-801B-6944-A30F-9FEC23D858B5}"/>
              </a:ext>
            </a:extLst>
          </p:cNvPr>
          <p:cNvPicPr>
            <a:picLocks noChangeAspect="1"/>
          </p:cNvPicPr>
          <p:nvPr/>
        </p:nvPicPr>
        <p:blipFill>
          <a:blip r:embed="rId3"/>
          <a:stretch>
            <a:fillRect/>
          </a:stretch>
        </p:blipFill>
        <p:spPr>
          <a:xfrm>
            <a:off x="451104" y="1938490"/>
            <a:ext cx="6339840" cy="4919510"/>
          </a:xfrm>
          <a:prstGeom prst="rect">
            <a:avLst/>
          </a:prstGeom>
        </p:spPr>
      </p:pic>
      <p:sp>
        <p:nvSpPr>
          <p:cNvPr id="4" name="TextBox 3">
            <a:extLst>
              <a:ext uri="{FF2B5EF4-FFF2-40B4-BE49-F238E27FC236}">
                <a16:creationId xmlns:a16="http://schemas.microsoft.com/office/drawing/2014/main" id="{6899F698-8A78-974A-8CCD-59E81DF6FCF3}"/>
              </a:ext>
            </a:extLst>
          </p:cNvPr>
          <p:cNvSpPr txBox="1"/>
          <p:nvPr/>
        </p:nvSpPr>
        <p:spPr>
          <a:xfrm>
            <a:off x="7461504" y="6396335"/>
            <a:ext cx="4901184"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(Zheng A, et al. Deep neural networks identify sequence context features predictive of transcription factor binding. Nat Mach </a:t>
            </a:r>
            <a:r>
              <a:rPr lang="en-US" sz="1200" i="1" dirty="0" err="1">
                <a:latin typeface="Times New Roman" panose="02020603050405020304" pitchFamily="18" charset="0"/>
                <a:cs typeface="Times New Roman" panose="02020603050405020304" pitchFamily="18" charset="0"/>
              </a:rPr>
              <a:t>Intell</a:t>
            </a:r>
            <a:r>
              <a:rPr lang="en-US" sz="1200" i="1" dirty="0">
                <a:latin typeface="Times New Roman" panose="02020603050405020304" pitchFamily="18" charset="0"/>
                <a:cs typeface="Times New Roman" panose="02020603050405020304" pitchFamily="18" charset="0"/>
              </a:rPr>
              <a:t>.)</a:t>
            </a:r>
          </a:p>
        </p:txBody>
      </p:sp>
      <p:grpSp>
        <p:nvGrpSpPr>
          <p:cNvPr id="11" name="Group 10">
            <a:extLst>
              <a:ext uri="{FF2B5EF4-FFF2-40B4-BE49-F238E27FC236}">
                <a16:creationId xmlns:a16="http://schemas.microsoft.com/office/drawing/2014/main" id="{990D2F97-7075-D443-B3D6-9289320ED1ED}"/>
              </a:ext>
            </a:extLst>
          </p:cNvPr>
          <p:cNvGrpSpPr/>
          <p:nvPr/>
        </p:nvGrpSpPr>
        <p:grpSpPr>
          <a:xfrm>
            <a:off x="0" y="148404"/>
            <a:ext cx="12029704" cy="746409"/>
            <a:chOff x="0" y="148404"/>
            <a:chExt cx="12029704" cy="746409"/>
          </a:xfrm>
        </p:grpSpPr>
        <p:pic>
          <p:nvPicPr>
            <p:cNvPr id="12" name="Picture 11">
              <a:extLst>
                <a:ext uri="{FF2B5EF4-FFF2-40B4-BE49-F238E27FC236}">
                  <a16:creationId xmlns:a16="http://schemas.microsoft.com/office/drawing/2014/main" id="{B2D27CE1-2137-E648-8831-4B27C1D9F540}"/>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13" name="Straight Connector 12">
              <a:extLst>
                <a:ext uri="{FF2B5EF4-FFF2-40B4-BE49-F238E27FC236}">
                  <a16:creationId xmlns:a16="http://schemas.microsoft.com/office/drawing/2014/main" id="{21E4ADD7-1EB2-5C43-95DB-4811F2595FDF}"/>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F9F03D67-1A62-7045-A7F2-9815F0888A2A}"/>
              </a:ext>
            </a:extLst>
          </p:cNvPr>
          <p:cNvSpPr txBox="1"/>
          <p:nvPr/>
        </p:nvSpPr>
        <p:spPr>
          <a:xfrm>
            <a:off x="5388864" y="296550"/>
            <a:ext cx="5559552"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Transfer learning</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7BB8E0-6D49-C140-9E16-8041870CCB5B}"/>
              </a:ext>
            </a:extLst>
          </p:cNvPr>
          <p:cNvPicPr>
            <a:picLocks noChangeAspect="1"/>
          </p:cNvPicPr>
          <p:nvPr/>
        </p:nvPicPr>
        <p:blipFill>
          <a:blip r:embed="rId5"/>
          <a:stretch>
            <a:fillRect/>
          </a:stretch>
        </p:blipFill>
        <p:spPr>
          <a:xfrm>
            <a:off x="7549282" y="2751628"/>
            <a:ext cx="3750267" cy="2525014"/>
          </a:xfrm>
          <a:prstGeom prst="rect">
            <a:avLst/>
          </a:prstGeom>
        </p:spPr>
      </p:pic>
      <p:sp>
        <p:nvSpPr>
          <p:cNvPr id="7" name="TextBox 6">
            <a:extLst>
              <a:ext uri="{FF2B5EF4-FFF2-40B4-BE49-F238E27FC236}">
                <a16:creationId xmlns:a16="http://schemas.microsoft.com/office/drawing/2014/main" id="{C4A98041-C464-9D42-B223-49E3842C310C}"/>
              </a:ext>
            </a:extLst>
          </p:cNvPr>
          <p:cNvSpPr txBox="1"/>
          <p:nvPr/>
        </p:nvSpPr>
        <p:spPr>
          <a:xfrm>
            <a:off x="957072" y="1174844"/>
            <a:ext cx="616915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motif can occur many thousands of times in the human genome, but only a subset of those sites are actually bound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1927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8A1D0F-2D39-EC4A-A754-5F065555992A}"/>
              </a:ext>
            </a:extLst>
          </p:cNvPr>
          <p:cNvGrpSpPr/>
          <p:nvPr/>
        </p:nvGrpSpPr>
        <p:grpSpPr>
          <a:xfrm>
            <a:off x="0" y="148404"/>
            <a:ext cx="12029704" cy="746409"/>
            <a:chOff x="0" y="148404"/>
            <a:chExt cx="12029704" cy="746409"/>
          </a:xfrm>
        </p:grpSpPr>
        <p:pic>
          <p:nvPicPr>
            <p:cNvPr id="3" name="Picture 2">
              <a:extLst>
                <a:ext uri="{FF2B5EF4-FFF2-40B4-BE49-F238E27FC236}">
                  <a16:creationId xmlns:a16="http://schemas.microsoft.com/office/drawing/2014/main" id="{9503E442-52A7-044E-829A-9E4952B81998}"/>
                </a:ext>
              </a:extLst>
            </p:cNvPr>
            <p:cNvPicPr>
              <a:picLocks noChangeAspect="1"/>
            </p:cNvPicPr>
            <p:nvPr/>
          </p:nvPicPr>
          <p:blipFill>
            <a:blip r:embed="rId3"/>
            <a:stretch>
              <a:fillRect/>
            </a:stretch>
          </p:blipFill>
          <p:spPr>
            <a:xfrm>
              <a:off x="223068" y="148404"/>
              <a:ext cx="1112463" cy="696402"/>
            </a:xfrm>
            <a:prstGeom prst="rect">
              <a:avLst/>
            </a:prstGeom>
          </p:spPr>
        </p:pic>
        <p:cxnSp>
          <p:nvCxnSpPr>
            <p:cNvPr id="4" name="Straight Connector 3">
              <a:extLst>
                <a:ext uri="{FF2B5EF4-FFF2-40B4-BE49-F238E27FC236}">
                  <a16:creationId xmlns:a16="http://schemas.microsoft.com/office/drawing/2014/main" id="{F31BB265-DF9C-8D41-B5C4-E92D13FF8CC5}"/>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EF3BA0BB-8F80-0044-AB72-58C0E0EF95FF}"/>
              </a:ext>
            </a:extLst>
          </p:cNvPr>
          <p:cNvPicPr>
            <a:picLocks noChangeAspect="1"/>
          </p:cNvPicPr>
          <p:nvPr/>
        </p:nvPicPr>
        <p:blipFill>
          <a:blip r:embed="rId4"/>
          <a:stretch>
            <a:fillRect/>
          </a:stretch>
        </p:blipFill>
        <p:spPr>
          <a:xfrm>
            <a:off x="779251" y="1005243"/>
            <a:ext cx="10471202" cy="3083253"/>
          </a:xfrm>
          <a:prstGeom prst="rect">
            <a:avLst/>
          </a:prstGeom>
        </p:spPr>
      </p:pic>
      <p:sp>
        <p:nvSpPr>
          <p:cNvPr id="6" name="TextBox 5">
            <a:extLst>
              <a:ext uri="{FF2B5EF4-FFF2-40B4-BE49-F238E27FC236}">
                <a16:creationId xmlns:a16="http://schemas.microsoft.com/office/drawing/2014/main" id="{2D105F2D-4248-9A41-A03F-9928ADCE3BFE}"/>
              </a:ext>
            </a:extLst>
          </p:cNvPr>
          <p:cNvSpPr txBox="1"/>
          <p:nvPr/>
        </p:nvSpPr>
        <p:spPr>
          <a:xfrm>
            <a:off x="7071360" y="6230111"/>
            <a:ext cx="4693920"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(Sun L, et al. Predicting dynamic cellular protein-RNA interactions by deep learning using in vivo RNA structures. Cell Res.)</a:t>
            </a:r>
          </a:p>
        </p:txBody>
      </p:sp>
      <p:sp>
        <p:nvSpPr>
          <p:cNvPr id="8" name="TextBox 7">
            <a:extLst>
              <a:ext uri="{FF2B5EF4-FFF2-40B4-BE49-F238E27FC236}">
                <a16:creationId xmlns:a16="http://schemas.microsoft.com/office/drawing/2014/main" id="{A414D346-71DA-8440-843B-FFCA62C20009}"/>
              </a:ext>
            </a:extLst>
          </p:cNvPr>
          <p:cNvSpPr txBox="1"/>
          <p:nvPr/>
        </p:nvSpPr>
        <p:spPr>
          <a:xfrm>
            <a:off x="5000888" y="269645"/>
            <a:ext cx="5559552"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Multimodal model</a:t>
            </a:r>
            <a:endParaRPr lang="en-US" sz="2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922E0DA-E7D5-1C4D-BBD6-9A85C4A697DA}"/>
              </a:ext>
            </a:extLst>
          </p:cNvPr>
          <p:cNvSpPr txBox="1"/>
          <p:nvPr/>
        </p:nvSpPr>
        <p:spPr>
          <a:xfrm>
            <a:off x="2602992" y="4383452"/>
            <a:ext cx="8375904"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input features include RNA sequence encoded in the 4-dimensional one-hot encoding, and the use of </a:t>
            </a:r>
            <a:r>
              <a:rPr lang="en-US" dirty="0" err="1">
                <a:latin typeface="Times New Roman" panose="02020603050405020304" pitchFamily="18" charset="0"/>
                <a:cs typeface="Times New Roman" panose="02020603050405020304" pitchFamily="18" charset="0"/>
              </a:rPr>
              <a:t>icSHAPE</a:t>
            </a:r>
            <a:r>
              <a:rPr lang="en-US" dirty="0">
                <a:latin typeface="Times New Roman" panose="02020603050405020304" pitchFamily="18" charset="0"/>
                <a:cs typeface="Times New Roman" panose="02020603050405020304" pitchFamily="18" charset="0"/>
              </a:rPr>
              <a:t> structural scores as the fifth-dimension.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neural network consists of multiple convolutional layers, squeeze-and-excitation (SE) networks, and residual blocks to capture the joint sequence-and-structural determinants of RBP binding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869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71BE90-E9D6-5D4B-89CD-DB9EE444D719}"/>
              </a:ext>
            </a:extLst>
          </p:cNvPr>
          <p:cNvSpPr txBox="1"/>
          <p:nvPr/>
        </p:nvSpPr>
        <p:spPr>
          <a:xfrm>
            <a:off x="4329856" y="261424"/>
            <a:ext cx="3716977"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Training content</a:t>
            </a:r>
            <a:endParaRPr lang="en-US" sz="2000" b="1" dirty="0">
              <a:latin typeface="Times New Roman" panose="02020603050405020304" pitchFamily="18" charset="0"/>
              <a:cs typeface="Times New Roman" panose="02020603050405020304" pitchFamily="18" charset="0"/>
            </a:endParaRPr>
          </a:p>
        </p:txBody>
      </p:sp>
      <p:grpSp>
        <p:nvGrpSpPr>
          <p:cNvPr id="32" name="Group 31">
            <a:extLst>
              <a:ext uri="{FF2B5EF4-FFF2-40B4-BE49-F238E27FC236}">
                <a16:creationId xmlns:a16="http://schemas.microsoft.com/office/drawing/2014/main" id="{8EA14798-AC97-584E-8D10-A18FF79216AF}"/>
              </a:ext>
            </a:extLst>
          </p:cNvPr>
          <p:cNvGrpSpPr/>
          <p:nvPr/>
        </p:nvGrpSpPr>
        <p:grpSpPr>
          <a:xfrm>
            <a:off x="0" y="148404"/>
            <a:ext cx="12029704" cy="746409"/>
            <a:chOff x="0" y="148404"/>
            <a:chExt cx="12029704" cy="746409"/>
          </a:xfrm>
        </p:grpSpPr>
        <p:pic>
          <p:nvPicPr>
            <p:cNvPr id="33" name="Picture 32">
              <a:extLst>
                <a:ext uri="{FF2B5EF4-FFF2-40B4-BE49-F238E27FC236}">
                  <a16:creationId xmlns:a16="http://schemas.microsoft.com/office/drawing/2014/main" id="{5DBBDC93-525E-7B49-9BE9-94929445B163}"/>
                </a:ext>
              </a:extLst>
            </p:cNvPr>
            <p:cNvPicPr>
              <a:picLocks noChangeAspect="1"/>
            </p:cNvPicPr>
            <p:nvPr/>
          </p:nvPicPr>
          <p:blipFill>
            <a:blip r:embed="rId2"/>
            <a:stretch>
              <a:fillRect/>
            </a:stretch>
          </p:blipFill>
          <p:spPr>
            <a:xfrm>
              <a:off x="223068" y="148404"/>
              <a:ext cx="1112463" cy="696402"/>
            </a:xfrm>
            <a:prstGeom prst="rect">
              <a:avLst/>
            </a:prstGeom>
          </p:spPr>
        </p:pic>
        <p:cxnSp>
          <p:nvCxnSpPr>
            <p:cNvPr id="34" name="Straight Connector 33">
              <a:extLst>
                <a:ext uri="{FF2B5EF4-FFF2-40B4-BE49-F238E27FC236}">
                  <a16:creationId xmlns:a16="http://schemas.microsoft.com/office/drawing/2014/main" id="{142916D4-4500-5442-B4BD-F32C54D3A85E}"/>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5DE1150-9F24-D143-9568-9FB0E6BD51CA}"/>
              </a:ext>
            </a:extLst>
          </p:cNvPr>
          <p:cNvGrpSpPr/>
          <p:nvPr/>
        </p:nvGrpSpPr>
        <p:grpSpPr>
          <a:xfrm>
            <a:off x="2762683" y="1720885"/>
            <a:ext cx="7294078" cy="4269364"/>
            <a:chOff x="2750491" y="1184437"/>
            <a:chExt cx="7294078" cy="4269364"/>
          </a:xfrm>
        </p:grpSpPr>
        <p:grpSp>
          <p:nvGrpSpPr>
            <p:cNvPr id="31" name="Group 30">
              <a:extLst>
                <a:ext uri="{FF2B5EF4-FFF2-40B4-BE49-F238E27FC236}">
                  <a16:creationId xmlns:a16="http://schemas.microsoft.com/office/drawing/2014/main" id="{985A765E-58C9-BF4A-A39A-2255F20B2CE4}"/>
                </a:ext>
              </a:extLst>
            </p:cNvPr>
            <p:cNvGrpSpPr/>
            <p:nvPr/>
          </p:nvGrpSpPr>
          <p:grpSpPr>
            <a:xfrm>
              <a:off x="2750491" y="2091190"/>
              <a:ext cx="4990224" cy="432704"/>
              <a:chOff x="3315231" y="1963272"/>
              <a:chExt cx="4990224" cy="432704"/>
            </a:xfrm>
          </p:grpSpPr>
          <p:grpSp>
            <p:nvGrpSpPr>
              <p:cNvPr id="21" name="组合 96">
                <a:extLst>
                  <a:ext uri="{FF2B5EF4-FFF2-40B4-BE49-F238E27FC236}">
                    <a16:creationId xmlns:a16="http://schemas.microsoft.com/office/drawing/2014/main" id="{DF0E80CA-A7DA-A949-A9AA-58C359C9F101}"/>
                  </a:ext>
                </a:extLst>
              </p:cNvPr>
              <p:cNvGrpSpPr>
                <a:grpSpLocks/>
              </p:cNvGrpSpPr>
              <p:nvPr/>
            </p:nvGrpSpPr>
            <p:grpSpPr bwMode="auto">
              <a:xfrm>
                <a:off x="3563227" y="1995866"/>
                <a:ext cx="4742228" cy="400110"/>
                <a:chOff x="6009434" y="1179669"/>
                <a:chExt cx="6321655" cy="533941"/>
              </a:xfrm>
            </p:grpSpPr>
            <p:cxnSp>
              <p:nvCxnSpPr>
                <p:cNvPr id="24" name="直接连接符 99">
                  <a:extLst>
                    <a:ext uri="{FF2B5EF4-FFF2-40B4-BE49-F238E27FC236}">
                      <a16:creationId xmlns:a16="http://schemas.microsoft.com/office/drawing/2014/main" id="{1937DA0C-C548-1344-9363-08D698A4C1A3}"/>
                    </a:ext>
                  </a:extLst>
                </p:cNvPr>
                <p:cNvCxnSpPr/>
                <p:nvPr/>
              </p:nvCxnSpPr>
              <p:spPr>
                <a:xfrm flipV="1">
                  <a:off x="6009434" y="1179669"/>
                  <a:ext cx="526940" cy="529094"/>
                </a:xfrm>
                <a:prstGeom prst="line">
                  <a:avLst/>
                </a:prstGeom>
                <a:noFill/>
                <a:ln w="6350" cap="flat" cmpd="sng" algn="ctr">
                  <a:solidFill>
                    <a:sysClr val="window" lastClr="FFFFFF">
                      <a:lumMod val="65000"/>
                    </a:sysClr>
                  </a:solidFill>
                  <a:prstDash val="solid"/>
                  <a:miter lim="800000"/>
                </a:ln>
                <a:effectLst/>
              </p:spPr>
            </p:cxnSp>
            <p:sp>
              <p:nvSpPr>
                <p:cNvPr id="25" name="矩形 7">
                  <a:extLst>
                    <a:ext uri="{FF2B5EF4-FFF2-40B4-BE49-F238E27FC236}">
                      <a16:creationId xmlns:a16="http://schemas.microsoft.com/office/drawing/2014/main" id="{73C83F63-A731-DE40-8E3F-48B289840869}"/>
                    </a:ext>
                  </a:extLst>
                </p:cNvPr>
                <p:cNvSpPr>
                  <a:spLocks noChangeArrowheads="1"/>
                </p:cNvSpPr>
                <p:nvPr/>
              </p:nvSpPr>
              <p:spPr bwMode="auto">
                <a:xfrm>
                  <a:off x="7225625" y="1179669"/>
                  <a:ext cx="5105464" cy="53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zh-Hans" sz="2000" b="1" kern="0" dirty="0">
                      <a:latin typeface="Times New Roman" panose="02020603050405020304" pitchFamily="18" charset="0"/>
                      <a:ea typeface="微软雅黑" panose="020B0503020204020204" pitchFamily="34" charset="-122"/>
                      <a:cs typeface="Times New Roman" panose="02020603050405020304" pitchFamily="18" charset="0"/>
                    </a:rPr>
                    <a:t>Basic knowledge of d</a:t>
                  </a:r>
                  <a:r>
                    <a:rPr lang="en-US" altLang="zh-CN" sz="2000" b="1" kern="0" dirty="0">
                      <a:latin typeface="Times New Roman" panose="02020603050405020304" pitchFamily="18" charset="0"/>
                      <a:ea typeface="微软雅黑" panose="020B0503020204020204" pitchFamily="34" charset="-122"/>
                      <a:cs typeface="Times New Roman" panose="02020603050405020304" pitchFamily="18" charset="0"/>
                    </a:rPr>
                    <a:t>eep learning</a:t>
                  </a:r>
                  <a:endParaRPr lang="zh-CN" altLang="en-US" sz="2000"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7" name="TextBox 26">
                <a:extLst>
                  <a:ext uri="{FF2B5EF4-FFF2-40B4-BE49-F238E27FC236}">
                    <a16:creationId xmlns:a16="http://schemas.microsoft.com/office/drawing/2014/main" id="{121D4F85-DD17-8A4A-ABA5-96ABE4CDEE0E}"/>
                  </a:ext>
                </a:extLst>
              </p:cNvPr>
              <p:cNvSpPr txBox="1"/>
              <p:nvPr/>
            </p:nvSpPr>
            <p:spPr>
              <a:xfrm>
                <a:off x="3315231" y="1963272"/>
                <a:ext cx="89128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2</a:t>
                </a:r>
              </a:p>
            </p:txBody>
          </p:sp>
        </p:grpSp>
        <p:grpSp>
          <p:nvGrpSpPr>
            <p:cNvPr id="40" name="Group 39">
              <a:extLst>
                <a:ext uri="{FF2B5EF4-FFF2-40B4-BE49-F238E27FC236}">
                  <a16:creationId xmlns:a16="http://schemas.microsoft.com/office/drawing/2014/main" id="{4B91F114-B2B7-1542-BBD1-EC2C1F42F2C2}"/>
                </a:ext>
              </a:extLst>
            </p:cNvPr>
            <p:cNvGrpSpPr/>
            <p:nvPr/>
          </p:nvGrpSpPr>
          <p:grpSpPr>
            <a:xfrm>
              <a:off x="2750491" y="3968089"/>
              <a:ext cx="3387231" cy="432704"/>
              <a:chOff x="3315231" y="1963272"/>
              <a:chExt cx="3387231" cy="432704"/>
            </a:xfrm>
          </p:grpSpPr>
          <p:grpSp>
            <p:nvGrpSpPr>
              <p:cNvPr id="41" name="组合 96">
                <a:extLst>
                  <a:ext uri="{FF2B5EF4-FFF2-40B4-BE49-F238E27FC236}">
                    <a16:creationId xmlns:a16="http://schemas.microsoft.com/office/drawing/2014/main" id="{3B732E18-C320-BE44-BB38-9251E89D005C}"/>
                  </a:ext>
                </a:extLst>
              </p:cNvPr>
              <p:cNvGrpSpPr>
                <a:grpSpLocks/>
              </p:cNvGrpSpPr>
              <p:nvPr/>
            </p:nvGrpSpPr>
            <p:grpSpPr bwMode="auto">
              <a:xfrm>
                <a:off x="3563236" y="1995866"/>
                <a:ext cx="3139226" cy="400110"/>
                <a:chOff x="6009434" y="1179669"/>
                <a:chExt cx="4184759" cy="533941"/>
              </a:xfrm>
            </p:grpSpPr>
            <p:cxnSp>
              <p:nvCxnSpPr>
                <p:cNvPr id="43" name="直接连接符 99">
                  <a:extLst>
                    <a:ext uri="{FF2B5EF4-FFF2-40B4-BE49-F238E27FC236}">
                      <a16:creationId xmlns:a16="http://schemas.microsoft.com/office/drawing/2014/main" id="{F4F99B15-080C-4042-9EB4-E6C043B16A05}"/>
                    </a:ext>
                  </a:extLst>
                </p:cNvPr>
                <p:cNvCxnSpPr/>
                <p:nvPr/>
              </p:nvCxnSpPr>
              <p:spPr>
                <a:xfrm flipV="1">
                  <a:off x="6009434" y="1179669"/>
                  <a:ext cx="526940" cy="529094"/>
                </a:xfrm>
                <a:prstGeom prst="line">
                  <a:avLst/>
                </a:prstGeom>
                <a:noFill/>
                <a:ln w="6350" cap="flat" cmpd="sng" algn="ctr">
                  <a:solidFill>
                    <a:sysClr val="window" lastClr="FFFFFF">
                      <a:lumMod val="65000"/>
                    </a:sysClr>
                  </a:solidFill>
                  <a:prstDash val="solid"/>
                  <a:miter lim="800000"/>
                </a:ln>
                <a:effectLst/>
              </p:spPr>
            </p:cxnSp>
            <p:sp>
              <p:nvSpPr>
                <p:cNvPr id="44" name="矩形 7">
                  <a:extLst>
                    <a:ext uri="{FF2B5EF4-FFF2-40B4-BE49-F238E27FC236}">
                      <a16:creationId xmlns:a16="http://schemas.microsoft.com/office/drawing/2014/main" id="{DADBF9A7-F156-034A-8684-0E7DECAD782D}"/>
                    </a:ext>
                  </a:extLst>
                </p:cNvPr>
                <p:cNvSpPr>
                  <a:spLocks noChangeArrowheads="1"/>
                </p:cNvSpPr>
                <p:nvPr/>
              </p:nvSpPr>
              <p:spPr bwMode="auto">
                <a:xfrm>
                  <a:off x="7225625" y="1179669"/>
                  <a:ext cx="2968568" cy="53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zh-CN" sz="2000" b="1" kern="0" dirty="0">
                      <a:latin typeface="Times New Roman" panose="02020603050405020304" pitchFamily="18" charset="0"/>
                      <a:ea typeface="微软雅黑" panose="020B0503020204020204" pitchFamily="34" charset="-122"/>
                      <a:cs typeface="Times New Roman" panose="02020603050405020304" pitchFamily="18" charset="0"/>
                    </a:rPr>
                    <a:t>Model explanation</a:t>
                  </a:r>
                  <a:endParaRPr lang="zh-CN" altLang="en-US" sz="2000"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2" name="TextBox 41">
                <a:extLst>
                  <a:ext uri="{FF2B5EF4-FFF2-40B4-BE49-F238E27FC236}">
                    <a16:creationId xmlns:a16="http://schemas.microsoft.com/office/drawing/2014/main" id="{76B3B9F5-43BB-6B4A-A316-7EE859E39AE5}"/>
                  </a:ext>
                </a:extLst>
              </p:cNvPr>
              <p:cNvSpPr txBox="1"/>
              <p:nvPr/>
            </p:nvSpPr>
            <p:spPr>
              <a:xfrm>
                <a:off x="3315231" y="1963272"/>
                <a:ext cx="89128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4</a:t>
                </a:r>
              </a:p>
            </p:txBody>
          </p:sp>
        </p:grpSp>
        <p:grpSp>
          <p:nvGrpSpPr>
            <p:cNvPr id="45" name="Group 44">
              <a:extLst>
                <a:ext uri="{FF2B5EF4-FFF2-40B4-BE49-F238E27FC236}">
                  <a16:creationId xmlns:a16="http://schemas.microsoft.com/office/drawing/2014/main" id="{2AA20945-5A43-5C43-9610-F6F00403AE85}"/>
                </a:ext>
              </a:extLst>
            </p:cNvPr>
            <p:cNvGrpSpPr/>
            <p:nvPr/>
          </p:nvGrpSpPr>
          <p:grpSpPr>
            <a:xfrm>
              <a:off x="2750491" y="4874977"/>
              <a:ext cx="2305201" cy="578824"/>
              <a:chOff x="3315226" y="1995866"/>
              <a:chExt cx="2305201" cy="578824"/>
            </a:xfrm>
          </p:grpSpPr>
          <p:grpSp>
            <p:nvGrpSpPr>
              <p:cNvPr id="46" name="组合 96">
                <a:extLst>
                  <a:ext uri="{FF2B5EF4-FFF2-40B4-BE49-F238E27FC236}">
                    <a16:creationId xmlns:a16="http://schemas.microsoft.com/office/drawing/2014/main" id="{39468CA1-ECC6-094A-9ACB-56B623DFAD1F}"/>
                  </a:ext>
                </a:extLst>
              </p:cNvPr>
              <p:cNvGrpSpPr>
                <a:grpSpLocks/>
              </p:cNvGrpSpPr>
              <p:nvPr/>
            </p:nvGrpSpPr>
            <p:grpSpPr bwMode="auto">
              <a:xfrm>
                <a:off x="3563225" y="1995866"/>
                <a:ext cx="2057202" cy="578824"/>
                <a:chOff x="6009429" y="1179669"/>
                <a:chExt cx="2742365" cy="772432"/>
              </a:xfrm>
            </p:grpSpPr>
            <p:cxnSp>
              <p:nvCxnSpPr>
                <p:cNvPr id="48" name="直接连接符 99">
                  <a:extLst>
                    <a:ext uri="{FF2B5EF4-FFF2-40B4-BE49-F238E27FC236}">
                      <a16:creationId xmlns:a16="http://schemas.microsoft.com/office/drawing/2014/main" id="{A5B343BF-41B7-5D42-B56E-B91C0EBAC9A6}"/>
                    </a:ext>
                  </a:extLst>
                </p:cNvPr>
                <p:cNvCxnSpPr/>
                <p:nvPr/>
              </p:nvCxnSpPr>
              <p:spPr>
                <a:xfrm flipV="1">
                  <a:off x="6009429" y="1423007"/>
                  <a:ext cx="526940" cy="529094"/>
                </a:xfrm>
                <a:prstGeom prst="line">
                  <a:avLst/>
                </a:prstGeom>
                <a:noFill/>
                <a:ln w="6350" cap="flat" cmpd="sng" algn="ctr">
                  <a:solidFill>
                    <a:sysClr val="window" lastClr="FFFFFF">
                      <a:lumMod val="65000"/>
                    </a:sysClr>
                  </a:solidFill>
                  <a:prstDash val="solid"/>
                  <a:miter lim="800000"/>
                </a:ln>
                <a:effectLst/>
              </p:spPr>
            </p:cxnSp>
            <p:sp>
              <p:nvSpPr>
                <p:cNvPr id="49" name="矩形 7">
                  <a:extLst>
                    <a:ext uri="{FF2B5EF4-FFF2-40B4-BE49-F238E27FC236}">
                      <a16:creationId xmlns:a16="http://schemas.microsoft.com/office/drawing/2014/main" id="{38B99F01-D937-764A-834B-BCF351D40AB9}"/>
                    </a:ext>
                  </a:extLst>
                </p:cNvPr>
                <p:cNvSpPr>
                  <a:spLocks noChangeArrowheads="1"/>
                </p:cNvSpPr>
                <p:nvPr/>
              </p:nvSpPr>
              <p:spPr bwMode="auto">
                <a:xfrm>
                  <a:off x="7225625" y="1179669"/>
                  <a:ext cx="1526169" cy="53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zh-Hans" sz="2000" b="1" kern="0" dirty="0">
                      <a:latin typeface="Times New Roman" panose="02020603050405020304" pitchFamily="18" charset="0"/>
                      <a:ea typeface="微软雅黑" panose="020B0503020204020204" pitchFamily="34" charset="-122"/>
                      <a:cs typeface="Times New Roman" panose="02020603050405020304" pitchFamily="18" charset="0"/>
                    </a:rPr>
                    <a:t>Practice </a:t>
                  </a:r>
                  <a:endParaRPr lang="zh-CN" altLang="en-US" sz="2000"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7" name="TextBox 46">
                <a:extLst>
                  <a:ext uri="{FF2B5EF4-FFF2-40B4-BE49-F238E27FC236}">
                    <a16:creationId xmlns:a16="http://schemas.microsoft.com/office/drawing/2014/main" id="{D228C250-F7B9-0947-976E-58F4CB014C7F}"/>
                  </a:ext>
                </a:extLst>
              </p:cNvPr>
              <p:cNvSpPr txBox="1"/>
              <p:nvPr/>
            </p:nvSpPr>
            <p:spPr>
              <a:xfrm>
                <a:off x="3315226" y="2104862"/>
                <a:ext cx="89128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5</a:t>
                </a:r>
              </a:p>
            </p:txBody>
          </p:sp>
        </p:grpSp>
        <p:grpSp>
          <p:nvGrpSpPr>
            <p:cNvPr id="4" name="Group 3">
              <a:extLst>
                <a:ext uri="{FF2B5EF4-FFF2-40B4-BE49-F238E27FC236}">
                  <a16:creationId xmlns:a16="http://schemas.microsoft.com/office/drawing/2014/main" id="{9ED5C62F-6AB0-764D-A141-B054D8B85780}"/>
                </a:ext>
              </a:extLst>
            </p:cNvPr>
            <p:cNvGrpSpPr/>
            <p:nvPr/>
          </p:nvGrpSpPr>
          <p:grpSpPr>
            <a:xfrm>
              <a:off x="2750491" y="3032239"/>
              <a:ext cx="7294078" cy="432704"/>
              <a:chOff x="2750496" y="2772233"/>
              <a:chExt cx="7294078" cy="432704"/>
            </a:xfrm>
          </p:grpSpPr>
          <p:grpSp>
            <p:nvGrpSpPr>
              <p:cNvPr id="35" name="Group 34">
                <a:extLst>
                  <a:ext uri="{FF2B5EF4-FFF2-40B4-BE49-F238E27FC236}">
                    <a16:creationId xmlns:a16="http://schemas.microsoft.com/office/drawing/2014/main" id="{AC702789-ACDF-AF43-9AB8-475639542C56}"/>
                  </a:ext>
                </a:extLst>
              </p:cNvPr>
              <p:cNvGrpSpPr/>
              <p:nvPr/>
            </p:nvGrpSpPr>
            <p:grpSpPr>
              <a:xfrm>
                <a:off x="2750496" y="2772233"/>
                <a:ext cx="1345057" cy="432704"/>
                <a:chOff x="3315231" y="1963272"/>
                <a:chExt cx="1345057" cy="432704"/>
              </a:xfrm>
            </p:grpSpPr>
            <p:grpSp>
              <p:nvGrpSpPr>
                <p:cNvPr id="36" name="组合 96">
                  <a:extLst>
                    <a:ext uri="{FF2B5EF4-FFF2-40B4-BE49-F238E27FC236}">
                      <a16:creationId xmlns:a16="http://schemas.microsoft.com/office/drawing/2014/main" id="{5B0B9A29-487F-7548-A41B-C68966600A3B}"/>
                    </a:ext>
                  </a:extLst>
                </p:cNvPr>
                <p:cNvGrpSpPr>
                  <a:grpSpLocks/>
                </p:cNvGrpSpPr>
                <p:nvPr/>
              </p:nvGrpSpPr>
              <p:grpSpPr bwMode="auto">
                <a:xfrm>
                  <a:off x="3563224" y="1995866"/>
                  <a:ext cx="1097064" cy="400110"/>
                  <a:chOff x="6009434" y="1179669"/>
                  <a:chExt cx="1462449" cy="533941"/>
                </a:xfrm>
              </p:grpSpPr>
              <p:cxnSp>
                <p:nvCxnSpPr>
                  <p:cNvPr id="38" name="直接连接符 99">
                    <a:extLst>
                      <a:ext uri="{FF2B5EF4-FFF2-40B4-BE49-F238E27FC236}">
                        <a16:creationId xmlns:a16="http://schemas.microsoft.com/office/drawing/2014/main" id="{0744464F-8617-6F4D-A26A-7D9F5D6C34BE}"/>
                      </a:ext>
                    </a:extLst>
                  </p:cNvPr>
                  <p:cNvCxnSpPr/>
                  <p:nvPr/>
                </p:nvCxnSpPr>
                <p:spPr>
                  <a:xfrm flipV="1">
                    <a:off x="6009434" y="1179669"/>
                    <a:ext cx="526940" cy="529094"/>
                  </a:xfrm>
                  <a:prstGeom prst="line">
                    <a:avLst/>
                  </a:prstGeom>
                  <a:noFill/>
                  <a:ln w="6350" cap="flat" cmpd="sng" algn="ctr">
                    <a:solidFill>
                      <a:sysClr val="window" lastClr="FFFFFF">
                        <a:lumMod val="65000"/>
                      </a:sysClr>
                    </a:solidFill>
                    <a:prstDash val="solid"/>
                    <a:miter lim="800000"/>
                  </a:ln>
                  <a:effectLst/>
                </p:spPr>
              </p:cxnSp>
              <p:sp>
                <p:nvSpPr>
                  <p:cNvPr id="39" name="矩形 7">
                    <a:extLst>
                      <a:ext uri="{FF2B5EF4-FFF2-40B4-BE49-F238E27FC236}">
                        <a16:creationId xmlns:a16="http://schemas.microsoft.com/office/drawing/2014/main" id="{DEE361E7-5079-B347-9D1E-A9F72E9BE00A}"/>
                      </a:ext>
                    </a:extLst>
                  </p:cNvPr>
                  <p:cNvSpPr>
                    <a:spLocks noChangeArrowheads="1"/>
                  </p:cNvSpPr>
                  <p:nvPr/>
                </p:nvSpPr>
                <p:spPr bwMode="auto">
                  <a:xfrm>
                    <a:off x="7225626" y="1179669"/>
                    <a:ext cx="246257" cy="53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endParaRPr lang="zh-CN" altLang="en-US" sz="2000"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7" name="TextBox 36">
                  <a:extLst>
                    <a:ext uri="{FF2B5EF4-FFF2-40B4-BE49-F238E27FC236}">
                      <a16:creationId xmlns:a16="http://schemas.microsoft.com/office/drawing/2014/main" id="{65AF68E2-B966-AD48-93C7-717CEFC24EE5}"/>
                    </a:ext>
                  </a:extLst>
                </p:cNvPr>
                <p:cNvSpPr txBox="1"/>
                <p:nvPr/>
              </p:nvSpPr>
              <p:spPr>
                <a:xfrm>
                  <a:off x="3315231" y="1963272"/>
                  <a:ext cx="89128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3</a:t>
                  </a:r>
                </a:p>
              </p:txBody>
            </p:sp>
          </p:grpSp>
          <p:sp>
            <p:nvSpPr>
              <p:cNvPr id="56" name="矩形 7">
                <a:extLst>
                  <a:ext uri="{FF2B5EF4-FFF2-40B4-BE49-F238E27FC236}">
                    <a16:creationId xmlns:a16="http://schemas.microsoft.com/office/drawing/2014/main" id="{FCD82C71-9A15-064F-BD5A-23BE24E743C7}"/>
                  </a:ext>
                </a:extLst>
              </p:cNvPr>
              <p:cNvSpPr>
                <a:spLocks noChangeArrowheads="1"/>
              </p:cNvSpPr>
              <p:nvPr/>
            </p:nvSpPr>
            <p:spPr bwMode="auto">
              <a:xfrm>
                <a:off x="3935209" y="2776811"/>
                <a:ext cx="61093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zh-Hans" sz="2000" b="1" kern="0" dirty="0">
                    <a:latin typeface="Times New Roman" panose="02020603050405020304" pitchFamily="18" charset="0"/>
                    <a:ea typeface="微软雅黑" panose="020B0503020204020204" pitchFamily="34" charset="-122"/>
                    <a:cs typeface="Times New Roman" panose="02020603050405020304" pitchFamily="18" charset="0"/>
                  </a:rPr>
                  <a:t>Model architecture for predicting functional genomics</a:t>
                </a:r>
                <a:endParaRPr lang="zh-CN" altLang="en-US" sz="2000"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Group 1">
              <a:extLst>
                <a:ext uri="{FF2B5EF4-FFF2-40B4-BE49-F238E27FC236}">
                  <a16:creationId xmlns:a16="http://schemas.microsoft.com/office/drawing/2014/main" id="{F34D0ACF-F161-9C48-96E7-A5999D9814AE}"/>
                </a:ext>
              </a:extLst>
            </p:cNvPr>
            <p:cNvGrpSpPr/>
            <p:nvPr/>
          </p:nvGrpSpPr>
          <p:grpSpPr>
            <a:xfrm>
              <a:off x="2803659" y="1184437"/>
              <a:ext cx="2739608" cy="473661"/>
              <a:chOff x="2750492" y="1085319"/>
              <a:chExt cx="2739608" cy="473661"/>
            </a:xfrm>
          </p:grpSpPr>
          <p:sp>
            <p:nvSpPr>
              <p:cNvPr id="29" name="TextBox 28">
                <a:extLst>
                  <a:ext uri="{FF2B5EF4-FFF2-40B4-BE49-F238E27FC236}">
                    <a16:creationId xmlns:a16="http://schemas.microsoft.com/office/drawing/2014/main" id="{1D5334B0-8655-BB41-8314-384D75C4CBCC}"/>
                  </a:ext>
                </a:extLst>
              </p:cNvPr>
              <p:cNvSpPr txBox="1"/>
              <p:nvPr/>
            </p:nvSpPr>
            <p:spPr>
              <a:xfrm>
                <a:off x="2750492" y="1085319"/>
                <a:ext cx="891280"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1</a:t>
                </a:r>
                <a:endParaRPr lang="en-US" sz="2000" b="1" dirty="0">
                  <a:latin typeface="Times New Roman" panose="02020603050405020304" pitchFamily="18" charset="0"/>
                  <a:cs typeface="Times New Roman" panose="02020603050405020304" pitchFamily="18" charset="0"/>
                </a:endParaRPr>
              </a:p>
            </p:txBody>
          </p:sp>
          <p:sp>
            <p:nvSpPr>
              <p:cNvPr id="50" name="矩形 7">
                <a:extLst>
                  <a:ext uri="{FF2B5EF4-FFF2-40B4-BE49-F238E27FC236}">
                    <a16:creationId xmlns:a16="http://schemas.microsoft.com/office/drawing/2014/main" id="{E1EE9066-CC7E-9C49-9007-D31EEC4FEBB9}"/>
                  </a:ext>
                </a:extLst>
              </p:cNvPr>
              <p:cNvSpPr>
                <a:spLocks noChangeArrowheads="1"/>
              </p:cNvSpPr>
              <p:nvPr/>
            </p:nvSpPr>
            <p:spPr bwMode="auto">
              <a:xfrm>
                <a:off x="3910822" y="1158870"/>
                <a:ext cx="1579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zh-CN" sz="2000" b="1" kern="0" dirty="0">
                    <a:latin typeface="Times New Roman" panose="02020603050405020304" pitchFamily="18" charset="0"/>
                    <a:ea typeface="微软雅黑" panose="020B0503020204020204" pitchFamily="34" charset="-122"/>
                    <a:cs typeface="Times New Roman" panose="02020603050405020304" pitchFamily="18" charset="0"/>
                  </a:rPr>
                  <a:t>Introduction</a:t>
                </a:r>
                <a:endParaRPr lang="zh-CN" altLang="en-US" sz="2000"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1" name="直接连接符 99">
                <a:extLst>
                  <a:ext uri="{FF2B5EF4-FFF2-40B4-BE49-F238E27FC236}">
                    <a16:creationId xmlns:a16="http://schemas.microsoft.com/office/drawing/2014/main" id="{1005127E-3D36-8C4D-A647-05098CCE552B}"/>
                  </a:ext>
                </a:extLst>
              </p:cNvPr>
              <p:cNvCxnSpPr/>
              <p:nvPr/>
            </p:nvCxnSpPr>
            <p:spPr bwMode="auto">
              <a:xfrm flipV="1">
                <a:off x="2998488" y="1088951"/>
                <a:ext cx="395287" cy="396478"/>
              </a:xfrm>
              <a:prstGeom prst="line">
                <a:avLst/>
              </a:prstGeom>
              <a:noFill/>
              <a:ln w="6350" cap="flat" cmpd="sng" algn="ctr">
                <a:solidFill>
                  <a:sysClr val="window" lastClr="FFFFFF">
                    <a:lumMod val="65000"/>
                  </a:sysClr>
                </a:solidFill>
                <a:prstDash val="solid"/>
                <a:miter lim="800000"/>
              </a:ln>
              <a:effectLst/>
            </p:spPr>
          </p:cxnSp>
        </p:grpSp>
      </p:grpSp>
    </p:spTree>
    <p:extLst>
      <p:ext uri="{BB962C8B-B14F-4D97-AF65-F5344CB8AC3E}">
        <p14:creationId xmlns:p14="http://schemas.microsoft.com/office/powerpoint/2010/main" val="230928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A50D0-5287-B441-901D-4C7A609DFA84}"/>
              </a:ext>
            </a:extLst>
          </p:cNvPr>
          <p:cNvPicPr>
            <a:picLocks noChangeAspect="1"/>
          </p:cNvPicPr>
          <p:nvPr/>
        </p:nvPicPr>
        <p:blipFill>
          <a:blip r:embed="rId3"/>
          <a:stretch>
            <a:fillRect/>
          </a:stretch>
        </p:blipFill>
        <p:spPr>
          <a:xfrm>
            <a:off x="2318680" y="1767840"/>
            <a:ext cx="7670764" cy="4462272"/>
          </a:xfrm>
          <a:prstGeom prst="rect">
            <a:avLst/>
          </a:prstGeom>
        </p:spPr>
      </p:pic>
      <p:sp>
        <p:nvSpPr>
          <p:cNvPr id="4" name="TextBox 3">
            <a:extLst>
              <a:ext uri="{FF2B5EF4-FFF2-40B4-BE49-F238E27FC236}">
                <a16:creationId xmlns:a16="http://schemas.microsoft.com/office/drawing/2014/main" id="{295CF5BB-FF38-FB4A-ACB0-F4AF0E129010}"/>
              </a:ext>
            </a:extLst>
          </p:cNvPr>
          <p:cNvSpPr txBox="1"/>
          <p:nvPr/>
        </p:nvSpPr>
        <p:spPr>
          <a:xfrm>
            <a:off x="8314944" y="6230112"/>
            <a:ext cx="3633216"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(Wong AK, et al. Decoding disease: from genomes to networks to phenotypes. Nat Rev Genet)</a:t>
            </a:r>
          </a:p>
        </p:txBody>
      </p:sp>
      <p:sp>
        <p:nvSpPr>
          <p:cNvPr id="8" name="TextBox 7">
            <a:extLst>
              <a:ext uri="{FF2B5EF4-FFF2-40B4-BE49-F238E27FC236}">
                <a16:creationId xmlns:a16="http://schemas.microsoft.com/office/drawing/2014/main" id="{9C029782-BB07-D84E-9006-C62A5C3E6155}"/>
              </a:ext>
            </a:extLst>
          </p:cNvPr>
          <p:cNvSpPr txBox="1"/>
          <p:nvPr/>
        </p:nvSpPr>
        <p:spPr>
          <a:xfrm>
            <a:off x="5358076" y="269645"/>
            <a:ext cx="354787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Summary(</a:t>
            </a:r>
            <a:r>
              <a:rPr lang="zh-Hans" altLang="en-US" sz="2000" b="1" dirty="0">
                <a:latin typeface="Times New Roman" panose="02020603050405020304" pitchFamily="18" charset="0"/>
                <a:cs typeface="Times New Roman" panose="02020603050405020304" pitchFamily="18" charset="0"/>
              </a:rPr>
              <a:t>一</a:t>
            </a:r>
            <a:r>
              <a:rPr lang="en-US" sz="2000" b="1" dirty="0">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93C25C61-493C-6140-AE08-D4DCAB3C8D8C}"/>
              </a:ext>
            </a:extLst>
          </p:cNvPr>
          <p:cNvSpPr txBox="1"/>
          <p:nvPr/>
        </p:nvSpPr>
        <p:spPr>
          <a:xfrm>
            <a:off x="4447794" y="1358115"/>
            <a:ext cx="418185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Model for transcriptional impact</a:t>
            </a:r>
          </a:p>
        </p:txBody>
      </p:sp>
      <p:grpSp>
        <p:nvGrpSpPr>
          <p:cNvPr id="13" name="Group 12">
            <a:extLst>
              <a:ext uri="{FF2B5EF4-FFF2-40B4-BE49-F238E27FC236}">
                <a16:creationId xmlns:a16="http://schemas.microsoft.com/office/drawing/2014/main" id="{6289DA87-4E88-5747-B581-9715A1076F76}"/>
              </a:ext>
            </a:extLst>
          </p:cNvPr>
          <p:cNvGrpSpPr/>
          <p:nvPr/>
        </p:nvGrpSpPr>
        <p:grpSpPr>
          <a:xfrm>
            <a:off x="0" y="148404"/>
            <a:ext cx="12029704" cy="746409"/>
            <a:chOff x="0" y="148404"/>
            <a:chExt cx="12029704" cy="746409"/>
          </a:xfrm>
        </p:grpSpPr>
        <p:pic>
          <p:nvPicPr>
            <p:cNvPr id="14" name="Picture 13">
              <a:extLst>
                <a:ext uri="{FF2B5EF4-FFF2-40B4-BE49-F238E27FC236}">
                  <a16:creationId xmlns:a16="http://schemas.microsoft.com/office/drawing/2014/main" id="{C6D6FC30-DEB6-1B4C-BD3A-3F85C97BFBD0}"/>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15" name="Straight Connector 14">
              <a:extLst>
                <a:ext uri="{FF2B5EF4-FFF2-40B4-BE49-F238E27FC236}">
                  <a16:creationId xmlns:a16="http://schemas.microsoft.com/office/drawing/2014/main" id="{0AF0E4EF-ABF8-2A4B-8088-1528DCD79C3F}"/>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8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E2F61A-1BB5-6542-9729-BD18B3AB4169}"/>
              </a:ext>
            </a:extLst>
          </p:cNvPr>
          <p:cNvPicPr>
            <a:picLocks noChangeAspect="1"/>
          </p:cNvPicPr>
          <p:nvPr/>
        </p:nvPicPr>
        <p:blipFill>
          <a:blip r:embed="rId3"/>
          <a:stretch>
            <a:fillRect/>
          </a:stretch>
        </p:blipFill>
        <p:spPr>
          <a:xfrm>
            <a:off x="2365248" y="1631081"/>
            <a:ext cx="8041908" cy="4373972"/>
          </a:xfrm>
          <a:prstGeom prst="rect">
            <a:avLst/>
          </a:prstGeom>
        </p:spPr>
      </p:pic>
      <p:sp>
        <p:nvSpPr>
          <p:cNvPr id="3" name="TextBox 2">
            <a:extLst>
              <a:ext uri="{FF2B5EF4-FFF2-40B4-BE49-F238E27FC236}">
                <a16:creationId xmlns:a16="http://schemas.microsoft.com/office/drawing/2014/main" id="{7E1F99FE-B350-1449-AAFC-23C379F167FF}"/>
              </a:ext>
            </a:extLst>
          </p:cNvPr>
          <p:cNvSpPr txBox="1"/>
          <p:nvPr/>
        </p:nvSpPr>
        <p:spPr>
          <a:xfrm>
            <a:off x="4523232" y="1214961"/>
            <a:ext cx="418185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Model for post-transcriptional impact</a:t>
            </a:r>
          </a:p>
        </p:txBody>
      </p:sp>
      <p:grpSp>
        <p:nvGrpSpPr>
          <p:cNvPr id="7" name="Group 6">
            <a:extLst>
              <a:ext uri="{FF2B5EF4-FFF2-40B4-BE49-F238E27FC236}">
                <a16:creationId xmlns:a16="http://schemas.microsoft.com/office/drawing/2014/main" id="{DE5BFF50-EF46-1340-A530-D6D90875DFEA}"/>
              </a:ext>
            </a:extLst>
          </p:cNvPr>
          <p:cNvGrpSpPr/>
          <p:nvPr/>
        </p:nvGrpSpPr>
        <p:grpSpPr>
          <a:xfrm>
            <a:off x="0" y="148404"/>
            <a:ext cx="12029704" cy="746409"/>
            <a:chOff x="0" y="148404"/>
            <a:chExt cx="12029704" cy="746409"/>
          </a:xfrm>
        </p:grpSpPr>
        <p:pic>
          <p:nvPicPr>
            <p:cNvPr id="8" name="Picture 7">
              <a:extLst>
                <a:ext uri="{FF2B5EF4-FFF2-40B4-BE49-F238E27FC236}">
                  <a16:creationId xmlns:a16="http://schemas.microsoft.com/office/drawing/2014/main" id="{BDC60C20-49A0-ED4E-BE1B-75D0F429DFA0}"/>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9" name="Straight Connector 8">
              <a:extLst>
                <a:ext uri="{FF2B5EF4-FFF2-40B4-BE49-F238E27FC236}">
                  <a16:creationId xmlns:a16="http://schemas.microsoft.com/office/drawing/2014/main" id="{870033AF-82DE-5048-9ADE-6FA68A9832C7}"/>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C3FD888-0C6B-5F47-BF02-395E603C00E3}"/>
              </a:ext>
            </a:extLst>
          </p:cNvPr>
          <p:cNvSpPr txBox="1"/>
          <p:nvPr/>
        </p:nvSpPr>
        <p:spPr>
          <a:xfrm>
            <a:off x="5358076" y="269645"/>
            <a:ext cx="354787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Summary(</a:t>
            </a:r>
            <a:r>
              <a:rPr lang="zh-Hans" altLang="en-US" sz="2000" b="1" dirty="0">
                <a:latin typeface="Times New Roman" panose="02020603050405020304" pitchFamily="18" charset="0"/>
                <a:cs typeface="Times New Roman" panose="02020603050405020304" pitchFamily="18" charset="0"/>
              </a:rPr>
              <a:t>二</a:t>
            </a:r>
            <a:r>
              <a:rPr lang="en-US" sz="2000" b="1"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F075F8-DCD0-A74D-9096-0EF42905B452}"/>
              </a:ext>
            </a:extLst>
          </p:cNvPr>
          <p:cNvSpPr txBox="1"/>
          <p:nvPr/>
        </p:nvSpPr>
        <p:spPr>
          <a:xfrm>
            <a:off x="8314944" y="6230112"/>
            <a:ext cx="3633216"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(Wong AK, et al. Decoding disease: from genomes to networks to phenotypes. Nat Rev Genet)</a:t>
            </a:r>
          </a:p>
        </p:txBody>
      </p:sp>
    </p:spTree>
    <p:extLst>
      <p:ext uri="{BB962C8B-B14F-4D97-AF65-F5344CB8AC3E}">
        <p14:creationId xmlns:p14="http://schemas.microsoft.com/office/powerpoint/2010/main" val="3692643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80BDB-0C8A-1F42-8725-C3644C0B1190}"/>
              </a:ext>
            </a:extLst>
          </p:cNvPr>
          <p:cNvSpPr txBox="1"/>
          <p:nvPr/>
        </p:nvSpPr>
        <p:spPr>
          <a:xfrm>
            <a:off x="4364736" y="2767585"/>
            <a:ext cx="4413504" cy="830997"/>
          </a:xfrm>
          <a:prstGeom prst="rect">
            <a:avLst/>
          </a:prstGeom>
          <a:noFill/>
        </p:spPr>
        <p:txBody>
          <a:bodyPr wrap="square" rtlCol="0">
            <a:spAutoFit/>
          </a:bodyPr>
          <a:lstStyle/>
          <a:p>
            <a:r>
              <a:rPr lang="en-US" altLang="zh-Hans" sz="2400" b="1" dirty="0">
                <a:latin typeface="Times New Roman" panose="02020603050405020304" pitchFamily="18" charset="0"/>
                <a:cs typeface="Times New Roman" panose="02020603050405020304" pitchFamily="18" charset="0"/>
              </a:rPr>
              <a:t>Part</a:t>
            </a:r>
            <a:r>
              <a:rPr lang="zh-Hans" altLang="en-US" sz="2400" b="1" dirty="0">
                <a:latin typeface="Times New Roman" panose="02020603050405020304" pitchFamily="18" charset="0"/>
                <a:cs typeface="Times New Roman" panose="02020603050405020304" pitchFamily="18" charset="0"/>
              </a:rPr>
              <a:t> </a:t>
            </a:r>
            <a:r>
              <a:rPr lang="en-US" altLang="zh-Hans" sz="2400" b="1" dirty="0">
                <a:latin typeface="Times New Roman" panose="02020603050405020304" pitchFamily="18" charset="0"/>
                <a:cs typeface="Times New Roman" panose="02020603050405020304" pitchFamily="18" charset="0"/>
              </a:rPr>
              <a:t>Ⅳ</a:t>
            </a:r>
            <a:r>
              <a:rPr lang="en-US" sz="2400" b="1" dirty="0">
                <a:latin typeface="Times New Roman" panose="02020603050405020304" pitchFamily="18" charset="0"/>
                <a:cs typeface="Times New Roman" panose="02020603050405020304" pitchFamily="18" charset="0"/>
              </a:rPr>
              <a:t>:</a:t>
            </a:r>
            <a:r>
              <a:rPr lang="zh-Hans" altLang="en-US" sz="2400" b="1" dirty="0">
                <a:latin typeface="Times New Roman" panose="02020603050405020304" pitchFamily="18" charset="0"/>
                <a:cs typeface="Times New Roman" panose="02020603050405020304" pitchFamily="18" charset="0"/>
              </a:rPr>
              <a:t> </a:t>
            </a:r>
            <a:r>
              <a:rPr lang="en-US" altLang="zh-CN" sz="2400" b="1" kern="0" dirty="0">
                <a:latin typeface="Times New Roman" panose="02020603050405020304" pitchFamily="18" charset="0"/>
                <a:ea typeface="微软雅黑" panose="020B0503020204020204" pitchFamily="34" charset="-122"/>
                <a:cs typeface="Times New Roman" panose="02020603050405020304" pitchFamily="18" charset="0"/>
              </a:rPr>
              <a:t>Model explanation</a:t>
            </a:r>
            <a:endParaRPr lang="zh-CN" altLang="en-US" sz="2400" b="1" kern="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2400"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83758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90ADB-D0DC-A64F-9105-CCBA98A9EEA1}"/>
              </a:ext>
            </a:extLst>
          </p:cNvPr>
          <p:cNvPicPr>
            <a:picLocks noChangeAspect="1"/>
          </p:cNvPicPr>
          <p:nvPr/>
        </p:nvPicPr>
        <p:blipFill>
          <a:blip r:embed="rId3"/>
          <a:stretch>
            <a:fillRect/>
          </a:stretch>
        </p:blipFill>
        <p:spPr>
          <a:xfrm>
            <a:off x="2809636" y="1011936"/>
            <a:ext cx="5005102" cy="5699760"/>
          </a:xfrm>
          <a:prstGeom prst="rect">
            <a:avLst/>
          </a:prstGeom>
        </p:spPr>
      </p:pic>
      <p:grpSp>
        <p:nvGrpSpPr>
          <p:cNvPr id="4" name="Group 3">
            <a:extLst>
              <a:ext uri="{FF2B5EF4-FFF2-40B4-BE49-F238E27FC236}">
                <a16:creationId xmlns:a16="http://schemas.microsoft.com/office/drawing/2014/main" id="{2F91422B-76D7-2144-BD67-690675694FD9}"/>
              </a:ext>
            </a:extLst>
          </p:cNvPr>
          <p:cNvGrpSpPr/>
          <p:nvPr/>
        </p:nvGrpSpPr>
        <p:grpSpPr>
          <a:xfrm>
            <a:off x="0" y="148404"/>
            <a:ext cx="12029704" cy="746409"/>
            <a:chOff x="0" y="148404"/>
            <a:chExt cx="12029704" cy="746409"/>
          </a:xfrm>
        </p:grpSpPr>
        <p:pic>
          <p:nvPicPr>
            <p:cNvPr id="5" name="Picture 4">
              <a:extLst>
                <a:ext uri="{FF2B5EF4-FFF2-40B4-BE49-F238E27FC236}">
                  <a16:creationId xmlns:a16="http://schemas.microsoft.com/office/drawing/2014/main" id="{8CFC96CA-26EB-FA44-BBA6-B3D827714C8A}"/>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6" name="Straight Connector 5">
              <a:extLst>
                <a:ext uri="{FF2B5EF4-FFF2-40B4-BE49-F238E27FC236}">
                  <a16:creationId xmlns:a16="http://schemas.microsoft.com/office/drawing/2014/main" id="{6D5E15D7-8C11-A745-94D7-3CBF2965AC68}"/>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8B50871E-04F6-E643-A59E-F0840BBE78BA}"/>
              </a:ext>
            </a:extLst>
          </p:cNvPr>
          <p:cNvSpPr txBox="1"/>
          <p:nvPr/>
        </p:nvSpPr>
        <p:spPr>
          <a:xfrm>
            <a:off x="3072384" y="236087"/>
            <a:ext cx="770534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Study model interpretability from four perspectives</a:t>
            </a:r>
          </a:p>
        </p:txBody>
      </p:sp>
      <p:sp>
        <p:nvSpPr>
          <p:cNvPr id="8" name="TextBox 7">
            <a:extLst>
              <a:ext uri="{FF2B5EF4-FFF2-40B4-BE49-F238E27FC236}">
                <a16:creationId xmlns:a16="http://schemas.microsoft.com/office/drawing/2014/main" id="{05E84BE8-2272-6744-A70E-84088AE5E45C}"/>
              </a:ext>
            </a:extLst>
          </p:cNvPr>
          <p:cNvSpPr txBox="1"/>
          <p:nvPr/>
        </p:nvSpPr>
        <p:spPr>
          <a:xfrm>
            <a:off x="8042920" y="6250031"/>
            <a:ext cx="4149080"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Sharmin</a:t>
            </a:r>
            <a:r>
              <a:rPr lang="en-US" sz="1200" i="1" dirty="0">
                <a:latin typeface="Times New Roman" panose="02020603050405020304" pitchFamily="18" charset="0"/>
                <a:cs typeface="Times New Roman" panose="02020603050405020304" pitchFamily="18" charset="0"/>
              </a:rPr>
              <a:t> M,</a:t>
            </a:r>
            <a:r>
              <a:rPr lang="zh-Hans" altLang="en-US" sz="1200" i="1" dirty="0">
                <a:latin typeface="Times New Roman" panose="02020603050405020304" pitchFamily="18" charset="0"/>
                <a:cs typeface="Times New Roman" panose="02020603050405020304" pitchFamily="18" charset="0"/>
              </a:rPr>
              <a:t> </a:t>
            </a:r>
            <a:r>
              <a:rPr lang="en-US" altLang="zh-Hans" sz="1200" i="1" dirty="0">
                <a:latin typeface="Times New Roman" panose="02020603050405020304" pitchFamily="18" charset="0"/>
                <a:cs typeface="Times New Roman" panose="02020603050405020304" pitchFamily="18" charset="0"/>
              </a:rPr>
              <a:t>et al</a:t>
            </a:r>
            <a:r>
              <a:rPr lang="en-US" sz="1200" i="1" dirty="0">
                <a:latin typeface="Times New Roman" panose="02020603050405020304" pitchFamily="18" charset="0"/>
                <a:cs typeface="Times New Roman" panose="02020603050405020304" pitchFamily="18" charset="0"/>
              </a:rPr>
              <a:t>. The dynamic, combinatorial cis-regulatory lexicon of epidermal differentiation. Nat Genet.)</a:t>
            </a:r>
          </a:p>
        </p:txBody>
      </p:sp>
    </p:spTree>
    <p:extLst>
      <p:ext uri="{BB962C8B-B14F-4D97-AF65-F5344CB8AC3E}">
        <p14:creationId xmlns:p14="http://schemas.microsoft.com/office/powerpoint/2010/main" val="2971279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CD30A3-CB4B-7845-A918-68872A3214C3}"/>
              </a:ext>
            </a:extLst>
          </p:cNvPr>
          <p:cNvPicPr>
            <a:picLocks noChangeAspect="1"/>
          </p:cNvPicPr>
          <p:nvPr/>
        </p:nvPicPr>
        <p:blipFill>
          <a:blip r:embed="rId3"/>
          <a:stretch>
            <a:fillRect/>
          </a:stretch>
        </p:blipFill>
        <p:spPr>
          <a:xfrm>
            <a:off x="3343312" y="1111467"/>
            <a:ext cx="5343080" cy="5184705"/>
          </a:xfrm>
          <a:prstGeom prst="rect">
            <a:avLst/>
          </a:prstGeom>
        </p:spPr>
      </p:pic>
      <p:sp>
        <p:nvSpPr>
          <p:cNvPr id="4" name="TextBox 3">
            <a:extLst>
              <a:ext uri="{FF2B5EF4-FFF2-40B4-BE49-F238E27FC236}">
                <a16:creationId xmlns:a16="http://schemas.microsoft.com/office/drawing/2014/main" id="{20CDF023-6CB2-6C44-95C2-655A6915EAE9}"/>
              </a:ext>
            </a:extLst>
          </p:cNvPr>
          <p:cNvSpPr txBox="1"/>
          <p:nvPr/>
        </p:nvSpPr>
        <p:spPr>
          <a:xfrm>
            <a:off x="4740471" y="318868"/>
            <a:ext cx="376954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Model based interpretation</a:t>
            </a:r>
          </a:p>
        </p:txBody>
      </p:sp>
      <p:sp>
        <p:nvSpPr>
          <p:cNvPr id="8" name="TextBox 7">
            <a:extLst>
              <a:ext uri="{FF2B5EF4-FFF2-40B4-BE49-F238E27FC236}">
                <a16:creationId xmlns:a16="http://schemas.microsoft.com/office/drawing/2014/main" id="{09CC323A-2861-F34E-9A18-89A87479728B}"/>
              </a:ext>
            </a:extLst>
          </p:cNvPr>
          <p:cNvSpPr txBox="1"/>
          <p:nvPr/>
        </p:nvSpPr>
        <p:spPr>
          <a:xfrm>
            <a:off x="7424928" y="6296172"/>
            <a:ext cx="5047488"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Sharmin</a:t>
            </a:r>
            <a:r>
              <a:rPr lang="en-US" sz="1200" i="1" dirty="0">
                <a:latin typeface="Times New Roman" panose="02020603050405020304" pitchFamily="18" charset="0"/>
                <a:cs typeface="Times New Roman" panose="02020603050405020304" pitchFamily="18" charset="0"/>
              </a:rPr>
              <a:t> M,</a:t>
            </a:r>
            <a:r>
              <a:rPr lang="zh-Hans" altLang="en-US" sz="1200" i="1" dirty="0">
                <a:latin typeface="Times New Roman" panose="02020603050405020304" pitchFamily="18" charset="0"/>
                <a:cs typeface="Times New Roman" panose="02020603050405020304" pitchFamily="18" charset="0"/>
              </a:rPr>
              <a:t> </a:t>
            </a:r>
            <a:r>
              <a:rPr lang="en-US" altLang="zh-Hans" sz="1200" i="1" dirty="0">
                <a:latin typeface="Times New Roman" panose="02020603050405020304" pitchFamily="18" charset="0"/>
                <a:cs typeface="Times New Roman" panose="02020603050405020304" pitchFamily="18" charset="0"/>
              </a:rPr>
              <a:t>et al</a:t>
            </a:r>
            <a:r>
              <a:rPr lang="en-US" sz="1200" i="1" dirty="0">
                <a:latin typeface="Times New Roman" panose="02020603050405020304" pitchFamily="18" charset="0"/>
                <a:cs typeface="Times New Roman" panose="02020603050405020304" pitchFamily="18" charset="0"/>
              </a:rPr>
              <a:t>. The dynamic, combinatorial cis-regulatory lexicon of epidermal differentiation. Nat Genet.)</a:t>
            </a:r>
          </a:p>
        </p:txBody>
      </p:sp>
      <p:grpSp>
        <p:nvGrpSpPr>
          <p:cNvPr id="9" name="Group 8">
            <a:extLst>
              <a:ext uri="{FF2B5EF4-FFF2-40B4-BE49-F238E27FC236}">
                <a16:creationId xmlns:a16="http://schemas.microsoft.com/office/drawing/2014/main" id="{C740A61A-43AA-9448-AA3C-0AB2F6B608F4}"/>
              </a:ext>
            </a:extLst>
          </p:cNvPr>
          <p:cNvGrpSpPr/>
          <p:nvPr/>
        </p:nvGrpSpPr>
        <p:grpSpPr>
          <a:xfrm>
            <a:off x="0" y="148404"/>
            <a:ext cx="12029704" cy="746409"/>
            <a:chOff x="0" y="148404"/>
            <a:chExt cx="12029704" cy="746409"/>
          </a:xfrm>
        </p:grpSpPr>
        <p:pic>
          <p:nvPicPr>
            <p:cNvPr id="10" name="Picture 9">
              <a:extLst>
                <a:ext uri="{FF2B5EF4-FFF2-40B4-BE49-F238E27FC236}">
                  <a16:creationId xmlns:a16="http://schemas.microsoft.com/office/drawing/2014/main" id="{3EE101CC-7AB7-124D-9094-BC155FBDC297}"/>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11" name="Straight Connector 10">
              <a:extLst>
                <a:ext uri="{FF2B5EF4-FFF2-40B4-BE49-F238E27FC236}">
                  <a16:creationId xmlns:a16="http://schemas.microsoft.com/office/drawing/2014/main" id="{38CAA205-CD7F-6F4E-BFE4-31DAA52480CB}"/>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0657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C7FD49-7AFA-6B45-ABAC-55AE358D83D5}"/>
              </a:ext>
            </a:extLst>
          </p:cNvPr>
          <p:cNvPicPr>
            <a:picLocks noChangeAspect="1"/>
          </p:cNvPicPr>
          <p:nvPr/>
        </p:nvPicPr>
        <p:blipFill>
          <a:blip r:embed="rId3"/>
          <a:stretch>
            <a:fillRect/>
          </a:stretch>
        </p:blipFill>
        <p:spPr>
          <a:xfrm>
            <a:off x="1167643" y="2607041"/>
            <a:ext cx="9962642" cy="3105673"/>
          </a:xfrm>
          <a:prstGeom prst="rect">
            <a:avLst/>
          </a:prstGeom>
        </p:spPr>
      </p:pic>
      <p:sp>
        <p:nvSpPr>
          <p:cNvPr id="3" name="TextBox 2">
            <a:extLst>
              <a:ext uri="{FF2B5EF4-FFF2-40B4-BE49-F238E27FC236}">
                <a16:creationId xmlns:a16="http://schemas.microsoft.com/office/drawing/2014/main" id="{60F219EF-78F7-F142-9D15-4313825F8420}"/>
              </a:ext>
            </a:extLst>
          </p:cNvPr>
          <p:cNvSpPr txBox="1"/>
          <p:nvPr/>
        </p:nvSpPr>
        <p:spPr>
          <a:xfrm>
            <a:off x="6776794" y="6303262"/>
            <a:ext cx="4779264"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(Kelley DR, et al. Basset: learning the regulatory code of the accessible genome with deep convolutional neural networks. Genome Res.)</a:t>
            </a:r>
          </a:p>
        </p:txBody>
      </p:sp>
      <p:grpSp>
        <p:nvGrpSpPr>
          <p:cNvPr id="4" name="Group 3">
            <a:extLst>
              <a:ext uri="{FF2B5EF4-FFF2-40B4-BE49-F238E27FC236}">
                <a16:creationId xmlns:a16="http://schemas.microsoft.com/office/drawing/2014/main" id="{00EA9552-E8E1-974B-8672-15A34C4E5510}"/>
              </a:ext>
            </a:extLst>
          </p:cNvPr>
          <p:cNvGrpSpPr/>
          <p:nvPr/>
        </p:nvGrpSpPr>
        <p:grpSpPr>
          <a:xfrm>
            <a:off x="0" y="148404"/>
            <a:ext cx="12029704" cy="746409"/>
            <a:chOff x="0" y="148404"/>
            <a:chExt cx="12029704" cy="746409"/>
          </a:xfrm>
        </p:grpSpPr>
        <p:pic>
          <p:nvPicPr>
            <p:cNvPr id="5" name="Picture 4">
              <a:extLst>
                <a:ext uri="{FF2B5EF4-FFF2-40B4-BE49-F238E27FC236}">
                  <a16:creationId xmlns:a16="http://schemas.microsoft.com/office/drawing/2014/main" id="{90E6D0C9-2F3D-8944-9E9F-FB49D69D66E9}"/>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6" name="Straight Connector 5">
              <a:extLst>
                <a:ext uri="{FF2B5EF4-FFF2-40B4-BE49-F238E27FC236}">
                  <a16:creationId xmlns:a16="http://schemas.microsoft.com/office/drawing/2014/main" id="{75DC96CB-5C5B-104A-A547-5B14D8E93062}"/>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73F6E411-649D-EA46-9387-83856D10DD8F}"/>
              </a:ext>
            </a:extLst>
          </p:cNvPr>
          <p:cNvSpPr txBox="1"/>
          <p:nvPr/>
        </p:nvSpPr>
        <p:spPr>
          <a:xfrm>
            <a:off x="4740471" y="318868"/>
            <a:ext cx="376954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Model based interpretation</a:t>
            </a:r>
          </a:p>
        </p:txBody>
      </p:sp>
      <p:sp>
        <p:nvSpPr>
          <p:cNvPr id="8" name="TextBox 7">
            <a:extLst>
              <a:ext uri="{FF2B5EF4-FFF2-40B4-BE49-F238E27FC236}">
                <a16:creationId xmlns:a16="http://schemas.microsoft.com/office/drawing/2014/main" id="{7769A071-863D-2A4E-A670-C746F3822DDF}"/>
              </a:ext>
            </a:extLst>
          </p:cNvPr>
          <p:cNvSpPr txBox="1"/>
          <p:nvPr/>
        </p:nvSpPr>
        <p:spPr>
          <a:xfrm>
            <a:off x="3364991" y="1427762"/>
            <a:ext cx="710692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Basset model has 300 convolutional </a:t>
            </a:r>
            <a:r>
              <a:rPr lang="en-US" altLang="zh-Hans" dirty="0">
                <a:latin typeface="Times New Roman" panose="02020603050405020304" pitchFamily="18" charset="0"/>
                <a:cs typeface="Times New Roman" panose="02020603050405020304" pitchFamily="18" charset="0"/>
              </a:rPr>
              <a:t>filters</a:t>
            </a:r>
            <a:r>
              <a:rPr lang="en-US" dirty="0">
                <a:latin typeface="Times New Roman" panose="02020603050405020304" pitchFamily="18" charset="0"/>
                <a:cs typeface="Times New Roman" panose="02020603050405020304" pitchFamily="18" charset="0"/>
              </a:rPr>
              <a:t> in the first layer, 45% of which can be annotated with the transcription factor motif</a:t>
            </a:r>
          </a:p>
        </p:txBody>
      </p:sp>
    </p:spTree>
    <p:extLst>
      <p:ext uri="{BB962C8B-B14F-4D97-AF65-F5344CB8AC3E}">
        <p14:creationId xmlns:p14="http://schemas.microsoft.com/office/powerpoint/2010/main" val="2134435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F6656-7656-5A47-A646-5A0EB1C13CC0}"/>
              </a:ext>
            </a:extLst>
          </p:cNvPr>
          <p:cNvPicPr>
            <a:picLocks noChangeAspect="1"/>
          </p:cNvPicPr>
          <p:nvPr/>
        </p:nvPicPr>
        <p:blipFill>
          <a:blip r:embed="rId3"/>
          <a:stretch>
            <a:fillRect/>
          </a:stretch>
        </p:blipFill>
        <p:spPr>
          <a:xfrm>
            <a:off x="2183650" y="1092967"/>
            <a:ext cx="7374878" cy="5388154"/>
          </a:xfrm>
          <a:prstGeom prst="rect">
            <a:avLst/>
          </a:prstGeom>
        </p:spPr>
      </p:pic>
      <p:sp>
        <p:nvSpPr>
          <p:cNvPr id="4" name="TextBox 3">
            <a:extLst>
              <a:ext uri="{FF2B5EF4-FFF2-40B4-BE49-F238E27FC236}">
                <a16:creationId xmlns:a16="http://schemas.microsoft.com/office/drawing/2014/main" id="{B173F32D-201C-BD44-AC62-9CF2C161730F}"/>
              </a:ext>
            </a:extLst>
          </p:cNvPr>
          <p:cNvSpPr txBox="1"/>
          <p:nvPr/>
        </p:nvSpPr>
        <p:spPr>
          <a:xfrm>
            <a:off x="4373280" y="296550"/>
            <a:ext cx="473414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Propagation based interpretation</a:t>
            </a:r>
          </a:p>
        </p:txBody>
      </p:sp>
      <p:sp>
        <p:nvSpPr>
          <p:cNvPr id="8" name="TextBox 7">
            <a:extLst>
              <a:ext uri="{FF2B5EF4-FFF2-40B4-BE49-F238E27FC236}">
                <a16:creationId xmlns:a16="http://schemas.microsoft.com/office/drawing/2014/main" id="{91ACD1F7-AE76-E241-BF5C-DA8B30924A5E}"/>
              </a:ext>
            </a:extLst>
          </p:cNvPr>
          <p:cNvSpPr txBox="1"/>
          <p:nvPr/>
        </p:nvSpPr>
        <p:spPr>
          <a:xfrm>
            <a:off x="7522464" y="6282967"/>
            <a:ext cx="5047488"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Sharmin</a:t>
            </a:r>
            <a:r>
              <a:rPr lang="en-US" sz="1200" i="1" dirty="0">
                <a:latin typeface="Times New Roman" panose="02020603050405020304" pitchFamily="18" charset="0"/>
                <a:cs typeface="Times New Roman" panose="02020603050405020304" pitchFamily="18" charset="0"/>
              </a:rPr>
              <a:t> M,</a:t>
            </a:r>
            <a:r>
              <a:rPr lang="zh-Hans" altLang="en-US" sz="1200" i="1" dirty="0">
                <a:latin typeface="Times New Roman" panose="02020603050405020304" pitchFamily="18" charset="0"/>
                <a:cs typeface="Times New Roman" panose="02020603050405020304" pitchFamily="18" charset="0"/>
              </a:rPr>
              <a:t> </a:t>
            </a:r>
            <a:r>
              <a:rPr lang="en-US" altLang="zh-Hans" sz="1200" i="1" dirty="0">
                <a:latin typeface="Times New Roman" panose="02020603050405020304" pitchFamily="18" charset="0"/>
                <a:cs typeface="Times New Roman" panose="02020603050405020304" pitchFamily="18" charset="0"/>
              </a:rPr>
              <a:t>et al</a:t>
            </a:r>
            <a:r>
              <a:rPr lang="en-US" sz="1200" i="1" dirty="0">
                <a:latin typeface="Times New Roman" panose="02020603050405020304" pitchFamily="18" charset="0"/>
                <a:cs typeface="Times New Roman" panose="02020603050405020304" pitchFamily="18" charset="0"/>
              </a:rPr>
              <a:t>. The dynamic, combinatorial cis-regulatory lexicon of epidermal differentiation. Nat Genet.)</a:t>
            </a:r>
          </a:p>
        </p:txBody>
      </p:sp>
      <p:grpSp>
        <p:nvGrpSpPr>
          <p:cNvPr id="9" name="Group 8">
            <a:extLst>
              <a:ext uri="{FF2B5EF4-FFF2-40B4-BE49-F238E27FC236}">
                <a16:creationId xmlns:a16="http://schemas.microsoft.com/office/drawing/2014/main" id="{30F484DF-A136-5741-9323-32F8A6606F9A}"/>
              </a:ext>
            </a:extLst>
          </p:cNvPr>
          <p:cNvGrpSpPr/>
          <p:nvPr/>
        </p:nvGrpSpPr>
        <p:grpSpPr>
          <a:xfrm>
            <a:off x="0" y="148404"/>
            <a:ext cx="12029704" cy="746409"/>
            <a:chOff x="0" y="148404"/>
            <a:chExt cx="12029704" cy="746409"/>
          </a:xfrm>
        </p:grpSpPr>
        <p:pic>
          <p:nvPicPr>
            <p:cNvPr id="10" name="Picture 9">
              <a:extLst>
                <a:ext uri="{FF2B5EF4-FFF2-40B4-BE49-F238E27FC236}">
                  <a16:creationId xmlns:a16="http://schemas.microsoft.com/office/drawing/2014/main" id="{F44FE3C4-15AD-A644-A7B2-E563150FC6DF}"/>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11" name="Straight Connector 10">
              <a:extLst>
                <a:ext uri="{FF2B5EF4-FFF2-40B4-BE49-F238E27FC236}">
                  <a16:creationId xmlns:a16="http://schemas.microsoft.com/office/drawing/2014/main" id="{90651C33-3774-D642-A3B9-DDF73942BB75}"/>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024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8F1DB7-B807-FD4B-AEA4-78CC41F3E259}"/>
              </a:ext>
            </a:extLst>
          </p:cNvPr>
          <p:cNvPicPr>
            <a:picLocks noChangeAspect="1"/>
          </p:cNvPicPr>
          <p:nvPr/>
        </p:nvPicPr>
        <p:blipFill>
          <a:blip r:embed="rId3"/>
          <a:stretch>
            <a:fillRect/>
          </a:stretch>
        </p:blipFill>
        <p:spPr>
          <a:xfrm>
            <a:off x="1335530" y="1053895"/>
            <a:ext cx="4736085" cy="5625689"/>
          </a:xfrm>
          <a:prstGeom prst="rect">
            <a:avLst/>
          </a:prstGeom>
        </p:spPr>
      </p:pic>
      <p:sp>
        <p:nvSpPr>
          <p:cNvPr id="3" name="TextBox 2">
            <a:extLst>
              <a:ext uri="{FF2B5EF4-FFF2-40B4-BE49-F238E27FC236}">
                <a16:creationId xmlns:a16="http://schemas.microsoft.com/office/drawing/2014/main" id="{4EE05F6A-E803-1B4E-8885-1EB58C4FD901}"/>
              </a:ext>
            </a:extLst>
          </p:cNvPr>
          <p:cNvSpPr txBox="1"/>
          <p:nvPr/>
        </p:nvSpPr>
        <p:spPr>
          <a:xfrm>
            <a:off x="7398987" y="6217919"/>
            <a:ext cx="4693920"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(Sun L, et al. Predicting dynamic cellular protein-RNA interactions by deep learning using in vivo RNA structures. Cell Res.)</a:t>
            </a:r>
          </a:p>
        </p:txBody>
      </p:sp>
      <p:grpSp>
        <p:nvGrpSpPr>
          <p:cNvPr id="4" name="Group 3">
            <a:extLst>
              <a:ext uri="{FF2B5EF4-FFF2-40B4-BE49-F238E27FC236}">
                <a16:creationId xmlns:a16="http://schemas.microsoft.com/office/drawing/2014/main" id="{CD39994F-43C3-E048-9584-06ABBF275AB7}"/>
              </a:ext>
            </a:extLst>
          </p:cNvPr>
          <p:cNvGrpSpPr/>
          <p:nvPr/>
        </p:nvGrpSpPr>
        <p:grpSpPr>
          <a:xfrm>
            <a:off x="0" y="148404"/>
            <a:ext cx="12029704" cy="746409"/>
            <a:chOff x="0" y="148404"/>
            <a:chExt cx="12029704" cy="746409"/>
          </a:xfrm>
        </p:grpSpPr>
        <p:pic>
          <p:nvPicPr>
            <p:cNvPr id="5" name="Picture 4">
              <a:extLst>
                <a:ext uri="{FF2B5EF4-FFF2-40B4-BE49-F238E27FC236}">
                  <a16:creationId xmlns:a16="http://schemas.microsoft.com/office/drawing/2014/main" id="{672FBEDC-515B-634B-92EB-1725F0D39B13}"/>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6" name="Straight Connector 5">
              <a:extLst>
                <a:ext uri="{FF2B5EF4-FFF2-40B4-BE49-F238E27FC236}">
                  <a16:creationId xmlns:a16="http://schemas.microsoft.com/office/drawing/2014/main" id="{48D9F517-91A4-074A-A97D-0104D241866A}"/>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B8D2E25-576B-2D4E-872C-368E3DE469EE}"/>
              </a:ext>
            </a:extLst>
          </p:cNvPr>
          <p:cNvSpPr txBox="1"/>
          <p:nvPr/>
        </p:nvSpPr>
        <p:spPr>
          <a:xfrm>
            <a:off x="4373280" y="296550"/>
            <a:ext cx="473414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Propagation based interpretation</a:t>
            </a:r>
          </a:p>
        </p:txBody>
      </p:sp>
      <p:sp>
        <p:nvSpPr>
          <p:cNvPr id="8" name="TextBox 7">
            <a:extLst>
              <a:ext uri="{FF2B5EF4-FFF2-40B4-BE49-F238E27FC236}">
                <a16:creationId xmlns:a16="http://schemas.microsoft.com/office/drawing/2014/main" id="{C4F0A3C2-4DA5-8E4F-AF4A-56E4F838BB7B}"/>
              </a:ext>
            </a:extLst>
          </p:cNvPr>
          <p:cNvSpPr txBox="1"/>
          <p:nvPr/>
        </p:nvSpPr>
        <p:spPr>
          <a:xfrm>
            <a:off x="6740351" y="2633472"/>
            <a:ext cx="4852416" cy="2031325"/>
          </a:xfrm>
          <a:prstGeom prst="rect">
            <a:avLst/>
          </a:prstGeom>
          <a:noFill/>
        </p:spPr>
        <p:txBody>
          <a:bodyPr wrap="square" rtlCol="0">
            <a:spAutoFit/>
          </a:bodyPr>
          <a:lstStyle/>
          <a:p>
            <a:r>
              <a:rPr lang="en-US" altLang="zh-Hans" dirty="0" err="1">
                <a:latin typeface="Times New Roman" panose="02020603050405020304" pitchFamily="18" charset="0"/>
                <a:cs typeface="Times New Roman" panose="02020603050405020304" pitchFamily="18" charset="0"/>
              </a:rPr>
              <a:t>Prismnet</a:t>
            </a:r>
            <a:r>
              <a:rPr lang="en-US" altLang="zh-Hans" dirty="0">
                <a:latin typeface="Times New Roman" panose="02020603050405020304" pitchFamily="18" charset="0"/>
                <a:cs typeface="Times New Roman" panose="02020603050405020304" pitchFamily="18" charset="0"/>
              </a:rPr>
              <a:t> u</a:t>
            </a:r>
            <a:r>
              <a:rPr lang="en-US" dirty="0">
                <a:latin typeface="Times New Roman" panose="02020603050405020304" pitchFamily="18" charset="0"/>
                <a:cs typeface="Times New Roman" panose="02020603050405020304" pitchFamily="18" charset="0"/>
              </a:rPr>
              <a:t>se smooth-grad to detect the significance of RNA binding region and identify the motif of the input sequence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a:t>
            </a:r>
            <a:r>
              <a:rPr lang="en-US" altLang="zh-Hans" dirty="0">
                <a:latin typeface="Times New Roman" panose="02020603050405020304" pitchFamily="18" charset="0"/>
                <a:cs typeface="Times New Roman" panose="02020603050405020304" pitchFamily="18" charset="0"/>
              </a:rPr>
              <a:t>se</a:t>
            </a:r>
            <a:r>
              <a:rPr lang="en-US" dirty="0">
                <a:latin typeface="Times New Roman" panose="02020603050405020304" pitchFamily="18" charset="0"/>
                <a:cs typeface="Times New Roman" panose="02020603050405020304" pitchFamily="18" charset="0"/>
              </a:rPr>
              <a:t> motifs can be clustered into four categories: splicing, stability, translation, </a:t>
            </a:r>
            <a:r>
              <a:rPr lang="en-US" dirty="0" err="1">
                <a:latin typeface="Times New Roman" panose="02020603050405020304" pitchFamily="18" charset="0"/>
                <a:cs typeface="Times New Roman" panose="02020603050405020304" pitchFamily="18" charset="0"/>
              </a:rPr>
              <a:t>stability&amp;translation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101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F84433-4F96-D345-82D7-A91377412AA0}"/>
              </a:ext>
            </a:extLst>
          </p:cNvPr>
          <p:cNvPicPr>
            <a:picLocks noChangeAspect="1"/>
          </p:cNvPicPr>
          <p:nvPr/>
        </p:nvPicPr>
        <p:blipFill>
          <a:blip r:embed="rId3"/>
          <a:stretch>
            <a:fillRect/>
          </a:stretch>
        </p:blipFill>
        <p:spPr>
          <a:xfrm>
            <a:off x="7205472" y="1194816"/>
            <a:ext cx="4407015" cy="4908804"/>
          </a:xfrm>
          <a:prstGeom prst="rect">
            <a:avLst/>
          </a:prstGeom>
        </p:spPr>
      </p:pic>
      <p:sp>
        <p:nvSpPr>
          <p:cNvPr id="4" name="TextBox 3">
            <a:extLst>
              <a:ext uri="{FF2B5EF4-FFF2-40B4-BE49-F238E27FC236}">
                <a16:creationId xmlns:a16="http://schemas.microsoft.com/office/drawing/2014/main" id="{3D64C017-4638-DC41-A496-9DBE5004F78E}"/>
              </a:ext>
            </a:extLst>
          </p:cNvPr>
          <p:cNvSpPr txBox="1"/>
          <p:nvPr/>
        </p:nvSpPr>
        <p:spPr>
          <a:xfrm>
            <a:off x="7205472" y="6303264"/>
            <a:ext cx="4693920"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(Kim DS,</a:t>
            </a:r>
            <a:r>
              <a:rPr lang="zh-Hans" altLang="en-US" sz="1200" i="1" dirty="0">
                <a:latin typeface="Times New Roman" panose="02020603050405020304" pitchFamily="18" charset="0"/>
                <a:cs typeface="Times New Roman" panose="02020603050405020304" pitchFamily="18" charset="0"/>
              </a:rPr>
              <a:t> </a:t>
            </a:r>
            <a:r>
              <a:rPr lang="en-US" altLang="zh-Hans" sz="1200" i="1" dirty="0">
                <a:latin typeface="Times New Roman" panose="02020603050405020304" pitchFamily="18" charset="0"/>
                <a:cs typeface="Times New Roman" panose="02020603050405020304" pitchFamily="18" charset="0"/>
              </a:rPr>
              <a:t>et al</a:t>
            </a:r>
            <a:r>
              <a:rPr lang="en-US" sz="1200" i="1" dirty="0">
                <a:latin typeface="Times New Roman" panose="02020603050405020304" pitchFamily="18" charset="0"/>
                <a:cs typeface="Times New Roman" panose="02020603050405020304" pitchFamily="18" charset="0"/>
              </a:rPr>
              <a:t>. The dynamic, combinatorial cis-regulatory lexicon of epidermal differentiation. Nat Genet.)</a:t>
            </a:r>
          </a:p>
        </p:txBody>
      </p:sp>
      <p:pic>
        <p:nvPicPr>
          <p:cNvPr id="6" name="Picture 5">
            <a:extLst>
              <a:ext uri="{FF2B5EF4-FFF2-40B4-BE49-F238E27FC236}">
                <a16:creationId xmlns:a16="http://schemas.microsoft.com/office/drawing/2014/main" id="{87A71F8F-E4F0-5046-A1B5-ABB7F9B21BAB}"/>
              </a:ext>
            </a:extLst>
          </p:cNvPr>
          <p:cNvPicPr>
            <a:picLocks noChangeAspect="1"/>
          </p:cNvPicPr>
          <p:nvPr/>
        </p:nvPicPr>
        <p:blipFill>
          <a:blip r:embed="rId4"/>
          <a:stretch>
            <a:fillRect/>
          </a:stretch>
        </p:blipFill>
        <p:spPr>
          <a:xfrm>
            <a:off x="158233" y="2426208"/>
            <a:ext cx="6900311" cy="1694688"/>
          </a:xfrm>
          <a:prstGeom prst="rect">
            <a:avLst/>
          </a:prstGeom>
        </p:spPr>
      </p:pic>
      <p:sp>
        <p:nvSpPr>
          <p:cNvPr id="7" name="TextBox 6">
            <a:extLst>
              <a:ext uri="{FF2B5EF4-FFF2-40B4-BE49-F238E27FC236}">
                <a16:creationId xmlns:a16="http://schemas.microsoft.com/office/drawing/2014/main" id="{3AABFD7F-CD39-734E-AE52-924A7F8D404C}"/>
              </a:ext>
            </a:extLst>
          </p:cNvPr>
          <p:cNvSpPr txBox="1"/>
          <p:nvPr/>
        </p:nvSpPr>
        <p:spPr>
          <a:xfrm>
            <a:off x="1036320" y="6303263"/>
            <a:ext cx="5047488"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Sharmin</a:t>
            </a:r>
            <a:r>
              <a:rPr lang="en-US" sz="1200" i="1" dirty="0">
                <a:latin typeface="Times New Roman" panose="02020603050405020304" pitchFamily="18" charset="0"/>
                <a:cs typeface="Times New Roman" panose="02020603050405020304" pitchFamily="18" charset="0"/>
              </a:rPr>
              <a:t> M,</a:t>
            </a:r>
            <a:r>
              <a:rPr lang="zh-Hans" altLang="en-US" sz="1200" i="1" dirty="0">
                <a:latin typeface="Times New Roman" panose="02020603050405020304" pitchFamily="18" charset="0"/>
                <a:cs typeface="Times New Roman" panose="02020603050405020304" pitchFamily="18" charset="0"/>
              </a:rPr>
              <a:t> </a:t>
            </a:r>
            <a:r>
              <a:rPr lang="en-US" altLang="zh-Hans" sz="1200" i="1" dirty="0">
                <a:latin typeface="Times New Roman" panose="02020603050405020304" pitchFamily="18" charset="0"/>
                <a:cs typeface="Times New Roman" panose="02020603050405020304" pitchFamily="18" charset="0"/>
              </a:rPr>
              <a:t>et al</a:t>
            </a:r>
            <a:r>
              <a:rPr lang="en-US" sz="1200" i="1" dirty="0">
                <a:latin typeface="Times New Roman" panose="02020603050405020304" pitchFamily="18" charset="0"/>
                <a:cs typeface="Times New Roman" panose="02020603050405020304" pitchFamily="18" charset="0"/>
              </a:rPr>
              <a:t>. The dynamic, combinatorial cis-regulatory lexicon of epidermal differentiation. Nat Genet.)</a:t>
            </a:r>
          </a:p>
        </p:txBody>
      </p:sp>
      <p:grpSp>
        <p:nvGrpSpPr>
          <p:cNvPr id="8" name="Group 7">
            <a:extLst>
              <a:ext uri="{FF2B5EF4-FFF2-40B4-BE49-F238E27FC236}">
                <a16:creationId xmlns:a16="http://schemas.microsoft.com/office/drawing/2014/main" id="{B063EDA3-290E-8941-80AD-EB0928148157}"/>
              </a:ext>
            </a:extLst>
          </p:cNvPr>
          <p:cNvGrpSpPr/>
          <p:nvPr/>
        </p:nvGrpSpPr>
        <p:grpSpPr>
          <a:xfrm>
            <a:off x="0" y="148404"/>
            <a:ext cx="12029704" cy="746409"/>
            <a:chOff x="0" y="148404"/>
            <a:chExt cx="12029704" cy="746409"/>
          </a:xfrm>
        </p:grpSpPr>
        <p:pic>
          <p:nvPicPr>
            <p:cNvPr id="9" name="Picture 8">
              <a:extLst>
                <a:ext uri="{FF2B5EF4-FFF2-40B4-BE49-F238E27FC236}">
                  <a16:creationId xmlns:a16="http://schemas.microsoft.com/office/drawing/2014/main" id="{85603C82-787A-0147-81EE-C841D9DD6348}"/>
                </a:ext>
              </a:extLst>
            </p:cNvPr>
            <p:cNvPicPr>
              <a:picLocks noChangeAspect="1"/>
            </p:cNvPicPr>
            <p:nvPr/>
          </p:nvPicPr>
          <p:blipFill>
            <a:blip r:embed="rId5"/>
            <a:stretch>
              <a:fillRect/>
            </a:stretch>
          </p:blipFill>
          <p:spPr>
            <a:xfrm>
              <a:off x="223068" y="148404"/>
              <a:ext cx="1112463" cy="696402"/>
            </a:xfrm>
            <a:prstGeom prst="rect">
              <a:avLst/>
            </a:prstGeom>
          </p:spPr>
        </p:pic>
        <p:cxnSp>
          <p:nvCxnSpPr>
            <p:cNvPr id="10" name="Straight Connector 9">
              <a:extLst>
                <a:ext uri="{FF2B5EF4-FFF2-40B4-BE49-F238E27FC236}">
                  <a16:creationId xmlns:a16="http://schemas.microsoft.com/office/drawing/2014/main" id="{94DC886D-AD17-B04B-8496-52D05209377F}"/>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B4BEEF00-5DE2-7243-9845-F3C7C1FED48F}"/>
              </a:ext>
            </a:extLst>
          </p:cNvPr>
          <p:cNvSpPr txBox="1"/>
          <p:nvPr/>
        </p:nvSpPr>
        <p:spPr>
          <a:xfrm>
            <a:off x="3059568" y="287286"/>
            <a:ext cx="7997952"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Reveal interactions between features in model performance </a:t>
            </a: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105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9DEB8-8442-BB40-9E2F-576E61CE62D5}"/>
              </a:ext>
            </a:extLst>
          </p:cNvPr>
          <p:cNvPicPr>
            <a:picLocks noChangeAspect="1"/>
          </p:cNvPicPr>
          <p:nvPr/>
        </p:nvPicPr>
        <p:blipFill>
          <a:blip r:embed="rId3"/>
          <a:stretch>
            <a:fillRect/>
          </a:stretch>
        </p:blipFill>
        <p:spPr>
          <a:xfrm>
            <a:off x="1876926" y="1023806"/>
            <a:ext cx="8170011" cy="4934828"/>
          </a:xfrm>
          <a:prstGeom prst="rect">
            <a:avLst/>
          </a:prstGeom>
        </p:spPr>
      </p:pic>
      <p:sp>
        <p:nvSpPr>
          <p:cNvPr id="4" name="TextBox 3">
            <a:extLst>
              <a:ext uri="{FF2B5EF4-FFF2-40B4-BE49-F238E27FC236}">
                <a16:creationId xmlns:a16="http://schemas.microsoft.com/office/drawing/2014/main" id="{FBBE4D46-B51F-9C4F-A06E-528B44421ECA}"/>
              </a:ext>
            </a:extLst>
          </p:cNvPr>
          <p:cNvSpPr txBox="1"/>
          <p:nvPr/>
        </p:nvSpPr>
        <p:spPr>
          <a:xfrm>
            <a:off x="6413150" y="6219053"/>
            <a:ext cx="6020789"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Hammelman</a:t>
            </a:r>
            <a:r>
              <a:rPr lang="en-US" sz="1200" i="1" dirty="0">
                <a:latin typeface="Times New Roman" panose="02020603050405020304" pitchFamily="18" charset="0"/>
                <a:cs typeface="Times New Roman" panose="02020603050405020304" pitchFamily="18" charset="0"/>
              </a:rPr>
              <a:t> J, Gifford DK. Discovering differential genome sequence activity with interpretable and efficient deep learning. </a:t>
            </a:r>
            <a:r>
              <a:rPr lang="en-US" sz="1200" i="1" dirty="0" err="1">
                <a:latin typeface="Times New Roman" panose="02020603050405020304" pitchFamily="18" charset="0"/>
                <a:cs typeface="Times New Roman" panose="02020603050405020304" pitchFamily="18" charset="0"/>
              </a:rPr>
              <a:t>PLoS</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Comput</a:t>
            </a:r>
            <a:r>
              <a:rPr lang="en-US" sz="1200" i="1" dirty="0">
                <a:latin typeface="Times New Roman" panose="02020603050405020304" pitchFamily="18" charset="0"/>
                <a:cs typeface="Times New Roman" panose="02020603050405020304" pitchFamily="18" charset="0"/>
              </a:rPr>
              <a:t> Biol. 2021)</a:t>
            </a:r>
          </a:p>
        </p:txBody>
      </p:sp>
      <p:grpSp>
        <p:nvGrpSpPr>
          <p:cNvPr id="5" name="Group 4">
            <a:extLst>
              <a:ext uri="{FF2B5EF4-FFF2-40B4-BE49-F238E27FC236}">
                <a16:creationId xmlns:a16="http://schemas.microsoft.com/office/drawing/2014/main" id="{E6825879-D59D-4A48-AF4D-0489FD3124FD}"/>
              </a:ext>
            </a:extLst>
          </p:cNvPr>
          <p:cNvGrpSpPr/>
          <p:nvPr/>
        </p:nvGrpSpPr>
        <p:grpSpPr>
          <a:xfrm>
            <a:off x="0" y="148404"/>
            <a:ext cx="12029704" cy="746409"/>
            <a:chOff x="0" y="148404"/>
            <a:chExt cx="12029704" cy="746409"/>
          </a:xfrm>
        </p:grpSpPr>
        <p:pic>
          <p:nvPicPr>
            <p:cNvPr id="6" name="Picture 5">
              <a:extLst>
                <a:ext uri="{FF2B5EF4-FFF2-40B4-BE49-F238E27FC236}">
                  <a16:creationId xmlns:a16="http://schemas.microsoft.com/office/drawing/2014/main" id="{A300E394-5B82-1543-98AD-EA493A646046}"/>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7" name="Straight Connector 6">
              <a:extLst>
                <a:ext uri="{FF2B5EF4-FFF2-40B4-BE49-F238E27FC236}">
                  <a16:creationId xmlns:a16="http://schemas.microsoft.com/office/drawing/2014/main" id="{7650CCC3-3F1B-2C4D-9BE1-7655FF640FBD}"/>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484D32AA-A0B1-4347-A224-AA8C34E1875A}"/>
              </a:ext>
            </a:extLst>
          </p:cNvPr>
          <p:cNvSpPr txBox="1"/>
          <p:nvPr/>
        </p:nvSpPr>
        <p:spPr>
          <a:xfrm>
            <a:off x="5358076" y="269645"/>
            <a:ext cx="354787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Summary</a:t>
            </a:r>
          </a:p>
        </p:txBody>
      </p:sp>
    </p:spTree>
    <p:extLst>
      <p:ext uri="{BB962C8B-B14F-4D97-AF65-F5344CB8AC3E}">
        <p14:creationId xmlns:p14="http://schemas.microsoft.com/office/powerpoint/2010/main" val="113147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76423-178A-D84D-840C-A945C25D2044}"/>
              </a:ext>
            </a:extLst>
          </p:cNvPr>
          <p:cNvSpPr txBox="1"/>
          <p:nvPr/>
        </p:nvSpPr>
        <p:spPr>
          <a:xfrm>
            <a:off x="4706112" y="2645664"/>
            <a:ext cx="6681216" cy="461665"/>
          </a:xfrm>
          <a:prstGeom prst="rect">
            <a:avLst/>
          </a:prstGeom>
          <a:noFill/>
        </p:spPr>
        <p:txBody>
          <a:bodyPr wrap="square" rtlCol="0">
            <a:spAutoFit/>
          </a:bodyPr>
          <a:lstStyle/>
          <a:p>
            <a:r>
              <a:rPr lang="en-US" altLang="zh-Hans" sz="2400" b="1" dirty="0">
                <a:latin typeface="Times New Roman" panose="02020603050405020304" pitchFamily="18" charset="0"/>
                <a:cs typeface="Times New Roman" panose="02020603050405020304" pitchFamily="18" charset="0"/>
              </a:rPr>
              <a:t>Part</a:t>
            </a:r>
            <a:r>
              <a:rPr lang="zh-Hans" altLang="en-US" sz="2400" b="1" dirty="0">
                <a:latin typeface="Times New Roman" panose="02020603050405020304" pitchFamily="18" charset="0"/>
                <a:cs typeface="Times New Roman" panose="02020603050405020304" pitchFamily="18" charset="0"/>
              </a:rPr>
              <a:t> </a:t>
            </a:r>
            <a:r>
              <a:rPr lang="en-US" altLang="zh-Hans" sz="2400" b="1" dirty="0">
                <a:latin typeface="Times New Roman" panose="02020603050405020304" pitchFamily="18" charset="0"/>
                <a:cs typeface="Times New Roman" panose="02020603050405020304" pitchFamily="18" charset="0"/>
              </a:rPr>
              <a:t>Ⅰ</a:t>
            </a:r>
            <a:r>
              <a:rPr lang="en-US" sz="2400" b="1" dirty="0">
                <a:latin typeface="Times New Roman" panose="02020603050405020304" pitchFamily="18" charset="0"/>
                <a:cs typeface="Times New Roman" panose="02020603050405020304" pitchFamily="18" charset="0"/>
              </a:rPr>
              <a:t>: Introduction</a:t>
            </a:r>
          </a:p>
        </p:txBody>
      </p:sp>
    </p:spTree>
    <p:extLst>
      <p:ext uri="{BB962C8B-B14F-4D97-AF65-F5344CB8AC3E}">
        <p14:creationId xmlns:p14="http://schemas.microsoft.com/office/powerpoint/2010/main" val="125775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C1810A-9B35-384C-965E-F75B3F96DE88}"/>
              </a:ext>
            </a:extLst>
          </p:cNvPr>
          <p:cNvSpPr txBox="1"/>
          <p:nvPr/>
        </p:nvSpPr>
        <p:spPr>
          <a:xfrm>
            <a:off x="5023104" y="2779777"/>
            <a:ext cx="4413504" cy="461665"/>
          </a:xfrm>
          <a:prstGeom prst="rect">
            <a:avLst/>
          </a:prstGeom>
          <a:noFill/>
        </p:spPr>
        <p:txBody>
          <a:bodyPr wrap="square" rtlCol="0">
            <a:spAutoFit/>
          </a:bodyPr>
          <a:lstStyle/>
          <a:p>
            <a:r>
              <a:rPr lang="en-US" altLang="zh-Hans" sz="2400" b="1" dirty="0">
                <a:latin typeface="Times New Roman" panose="02020603050405020304" pitchFamily="18" charset="0"/>
                <a:cs typeface="Times New Roman" panose="02020603050405020304" pitchFamily="18" charset="0"/>
              </a:rPr>
              <a:t>Part</a:t>
            </a:r>
            <a:r>
              <a:rPr lang="zh-Hans" altLang="en-US" sz="2400" b="1" dirty="0">
                <a:latin typeface="Times New Roman" panose="02020603050405020304" pitchFamily="18" charset="0"/>
                <a:cs typeface="Times New Roman" panose="02020603050405020304" pitchFamily="18" charset="0"/>
              </a:rPr>
              <a:t> </a:t>
            </a:r>
            <a:r>
              <a:rPr lang="en-US" altLang="zh-Hans" sz="2400" b="1" dirty="0">
                <a:latin typeface="Times New Roman" panose="02020603050405020304" pitchFamily="18" charset="0"/>
                <a:cs typeface="Times New Roman" panose="02020603050405020304" pitchFamily="18" charset="0"/>
              </a:rPr>
              <a:t>Ⅴ</a:t>
            </a:r>
            <a:r>
              <a:rPr lang="en-US" sz="2400" b="1" dirty="0">
                <a:latin typeface="Times New Roman" panose="02020603050405020304" pitchFamily="18" charset="0"/>
                <a:cs typeface="Times New Roman" panose="02020603050405020304" pitchFamily="18" charset="0"/>
              </a:rPr>
              <a:t>:</a:t>
            </a:r>
            <a:r>
              <a:rPr lang="zh-Hans" altLang="en-US" sz="2400" b="1" dirty="0">
                <a:latin typeface="Times New Roman" panose="02020603050405020304" pitchFamily="18" charset="0"/>
                <a:cs typeface="Times New Roman" panose="02020603050405020304" pitchFamily="18" charset="0"/>
              </a:rPr>
              <a:t> </a:t>
            </a:r>
            <a:r>
              <a:rPr lang="en-US" altLang="zh-Hans" sz="2400" b="1" kern="0" dirty="0">
                <a:latin typeface="Times New Roman" panose="02020603050405020304" pitchFamily="18" charset="0"/>
                <a:ea typeface="微软雅黑" panose="020B0503020204020204" pitchFamily="34" charset="-122"/>
                <a:cs typeface="Times New Roman" panose="02020603050405020304" pitchFamily="18" charset="0"/>
              </a:rPr>
              <a:t>Practice </a:t>
            </a:r>
            <a:endParaRPr lang="zh-CN" altLang="en-US" sz="2400" b="1"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34553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9BF4CD-7B7C-6246-BF18-ABAA76F167C6}"/>
              </a:ext>
            </a:extLst>
          </p:cNvPr>
          <p:cNvPicPr>
            <a:picLocks noChangeAspect="1"/>
          </p:cNvPicPr>
          <p:nvPr/>
        </p:nvPicPr>
        <p:blipFill>
          <a:blip r:embed="rId2"/>
          <a:stretch>
            <a:fillRect/>
          </a:stretch>
        </p:blipFill>
        <p:spPr>
          <a:xfrm>
            <a:off x="3198005" y="1032941"/>
            <a:ext cx="5633693" cy="5633693"/>
          </a:xfrm>
          <a:prstGeom prst="rect">
            <a:avLst/>
          </a:prstGeom>
        </p:spPr>
      </p:pic>
      <p:grpSp>
        <p:nvGrpSpPr>
          <p:cNvPr id="4" name="Group 3">
            <a:extLst>
              <a:ext uri="{FF2B5EF4-FFF2-40B4-BE49-F238E27FC236}">
                <a16:creationId xmlns:a16="http://schemas.microsoft.com/office/drawing/2014/main" id="{D900CB97-B9E5-C84B-928E-334D70C43112}"/>
              </a:ext>
            </a:extLst>
          </p:cNvPr>
          <p:cNvGrpSpPr/>
          <p:nvPr/>
        </p:nvGrpSpPr>
        <p:grpSpPr>
          <a:xfrm>
            <a:off x="0" y="148404"/>
            <a:ext cx="12029704" cy="746409"/>
            <a:chOff x="0" y="148404"/>
            <a:chExt cx="12029704" cy="746409"/>
          </a:xfrm>
        </p:grpSpPr>
        <p:pic>
          <p:nvPicPr>
            <p:cNvPr id="5" name="Picture 4">
              <a:extLst>
                <a:ext uri="{FF2B5EF4-FFF2-40B4-BE49-F238E27FC236}">
                  <a16:creationId xmlns:a16="http://schemas.microsoft.com/office/drawing/2014/main" id="{1D8EAB29-A28C-FC4C-875F-A8CF6CE58E21}"/>
                </a:ext>
              </a:extLst>
            </p:cNvPr>
            <p:cNvPicPr>
              <a:picLocks noChangeAspect="1"/>
            </p:cNvPicPr>
            <p:nvPr/>
          </p:nvPicPr>
          <p:blipFill>
            <a:blip r:embed="rId3"/>
            <a:stretch>
              <a:fillRect/>
            </a:stretch>
          </p:blipFill>
          <p:spPr>
            <a:xfrm>
              <a:off x="223068" y="148404"/>
              <a:ext cx="1112463" cy="696402"/>
            </a:xfrm>
            <a:prstGeom prst="rect">
              <a:avLst/>
            </a:prstGeom>
          </p:spPr>
        </p:pic>
        <p:cxnSp>
          <p:nvCxnSpPr>
            <p:cNvPr id="6" name="Straight Connector 5">
              <a:extLst>
                <a:ext uri="{FF2B5EF4-FFF2-40B4-BE49-F238E27FC236}">
                  <a16:creationId xmlns:a16="http://schemas.microsoft.com/office/drawing/2014/main" id="{346A745B-516C-394A-ACDA-791AF4C30E70}"/>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0145A63D-EC58-C347-967C-EE9033798DB4}"/>
              </a:ext>
            </a:extLst>
          </p:cNvPr>
          <p:cNvSpPr txBox="1"/>
          <p:nvPr/>
        </p:nvSpPr>
        <p:spPr>
          <a:xfrm>
            <a:off x="4620768" y="269645"/>
            <a:ext cx="3669792"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Deep learning resources(</a:t>
            </a:r>
            <a:r>
              <a:rPr lang="zh-Hans" altLang="en-US" sz="2000" b="1" dirty="0">
                <a:latin typeface="Times New Roman" panose="02020603050405020304" pitchFamily="18" charset="0"/>
                <a:cs typeface="Times New Roman" panose="02020603050405020304" pitchFamily="18" charset="0"/>
              </a:rPr>
              <a:t>一</a:t>
            </a:r>
            <a:r>
              <a:rPr lang="en-US" altLang="zh-Hans"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78ACBCC-8C9C-D748-97A6-D739200BA991}"/>
              </a:ext>
            </a:extLst>
          </p:cNvPr>
          <p:cNvSpPr txBox="1"/>
          <p:nvPr/>
        </p:nvSpPr>
        <p:spPr>
          <a:xfrm>
            <a:off x="9144000" y="6204969"/>
            <a:ext cx="2670048"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(Zou J, et al. A primer on deep learning in genomics. Nat Genet.)</a:t>
            </a:r>
          </a:p>
        </p:txBody>
      </p:sp>
    </p:spTree>
    <p:extLst>
      <p:ext uri="{BB962C8B-B14F-4D97-AF65-F5344CB8AC3E}">
        <p14:creationId xmlns:p14="http://schemas.microsoft.com/office/powerpoint/2010/main" val="262550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66C9A-51EE-3B48-9976-A17D24ADAAF6}"/>
              </a:ext>
            </a:extLst>
          </p:cNvPr>
          <p:cNvPicPr>
            <a:picLocks noChangeAspect="1"/>
          </p:cNvPicPr>
          <p:nvPr/>
        </p:nvPicPr>
        <p:blipFill>
          <a:blip r:embed="rId2"/>
          <a:stretch>
            <a:fillRect/>
          </a:stretch>
        </p:blipFill>
        <p:spPr>
          <a:xfrm>
            <a:off x="1237488" y="1069864"/>
            <a:ext cx="6504432" cy="5754286"/>
          </a:xfrm>
          <a:prstGeom prst="rect">
            <a:avLst/>
          </a:prstGeom>
        </p:spPr>
      </p:pic>
      <p:sp>
        <p:nvSpPr>
          <p:cNvPr id="3" name="TextBox 2">
            <a:extLst>
              <a:ext uri="{FF2B5EF4-FFF2-40B4-BE49-F238E27FC236}">
                <a16:creationId xmlns:a16="http://schemas.microsoft.com/office/drawing/2014/main" id="{90FCA191-CD7C-EF4E-82C9-DF2B5019D9E0}"/>
              </a:ext>
            </a:extLst>
          </p:cNvPr>
          <p:cNvSpPr txBox="1"/>
          <p:nvPr/>
        </p:nvSpPr>
        <p:spPr>
          <a:xfrm>
            <a:off x="8290560" y="3431385"/>
            <a:ext cx="417156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selene.flatironinstitute.org</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02A4D57D-5E80-6F4D-93E5-78365381C87A}"/>
              </a:ext>
            </a:extLst>
          </p:cNvPr>
          <p:cNvGrpSpPr/>
          <p:nvPr/>
        </p:nvGrpSpPr>
        <p:grpSpPr>
          <a:xfrm>
            <a:off x="0" y="148404"/>
            <a:ext cx="12029704" cy="746409"/>
            <a:chOff x="0" y="148404"/>
            <a:chExt cx="12029704" cy="746409"/>
          </a:xfrm>
        </p:grpSpPr>
        <p:pic>
          <p:nvPicPr>
            <p:cNvPr id="5" name="Picture 4">
              <a:extLst>
                <a:ext uri="{FF2B5EF4-FFF2-40B4-BE49-F238E27FC236}">
                  <a16:creationId xmlns:a16="http://schemas.microsoft.com/office/drawing/2014/main" id="{0FF9CA5B-8361-D442-91D3-B96CB75BFAF6}"/>
                </a:ext>
              </a:extLst>
            </p:cNvPr>
            <p:cNvPicPr>
              <a:picLocks noChangeAspect="1"/>
            </p:cNvPicPr>
            <p:nvPr/>
          </p:nvPicPr>
          <p:blipFill>
            <a:blip r:embed="rId3"/>
            <a:stretch>
              <a:fillRect/>
            </a:stretch>
          </p:blipFill>
          <p:spPr>
            <a:xfrm>
              <a:off x="223068" y="148404"/>
              <a:ext cx="1112463" cy="696402"/>
            </a:xfrm>
            <a:prstGeom prst="rect">
              <a:avLst/>
            </a:prstGeom>
          </p:spPr>
        </p:pic>
        <p:cxnSp>
          <p:nvCxnSpPr>
            <p:cNvPr id="6" name="Straight Connector 5">
              <a:extLst>
                <a:ext uri="{FF2B5EF4-FFF2-40B4-BE49-F238E27FC236}">
                  <a16:creationId xmlns:a16="http://schemas.microsoft.com/office/drawing/2014/main" id="{B375AF5F-6016-CE48-B7D8-AEF59D7E79B0}"/>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6728333B-2F96-9B46-9783-932091883F4E}"/>
              </a:ext>
            </a:extLst>
          </p:cNvPr>
          <p:cNvSpPr txBox="1"/>
          <p:nvPr/>
        </p:nvSpPr>
        <p:spPr>
          <a:xfrm>
            <a:off x="4620768" y="269645"/>
            <a:ext cx="3669792"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Deep learning resources(</a:t>
            </a:r>
            <a:r>
              <a:rPr lang="zh-Hans" altLang="en-US" sz="2000" b="1" dirty="0">
                <a:latin typeface="Times New Roman" panose="02020603050405020304" pitchFamily="18" charset="0"/>
                <a:cs typeface="Times New Roman" panose="02020603050405020304" pitchFamily="18" charset="0"/>
              </a:rPr>
              <a:t>二</a:t>
            </a:r>
            <a:r>
              <a:rPr lang="en-US" altLang="zh-Hans"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FE919AF-4BC0-B14A-B36D-8CA486F49CC0}"/>
              </a:ext>
            </a:extLst>
          </p:cNvPr>
          <p:cNvSpPr txBox="1"/>
          <p:nvPr/>
        </p:nvSpPr>
        <p:spPr>
          <a:xfrm>
            <a:off x="8407333" y="6152622"/>
            <a:ext cx="3938016"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(Chen KM, et al. Selene: a </a:t>
            </a:r>
            <a:r>
              <a:rPr lang="en-US" sz="1200" i="1" dirty="0" err="1">
                <a:latin typeface="Times New Roman" panose="02020603050405020304" pitchFamily="18" charset="0"/>
                <a:cs typeface="Times New Roman" panose="02020603050405020304" pitchFamily="18" charset="0"/>
              </a:rPr>
              <a:t>PyTorch</a:t>
            </a:r>
            <a:r>
              <a:rPr lang="en-US" sz="1200" i="1" dirty="0">
                <a:latin typeface="Times New Roman" panose="02020603050405020304" pitchFamily="18" charset="0"/>
                <a:cs typeface="Times New Roman" panose="02020603050405020304" pitchFamily="18" charset="0"/>
              </a:rPr>
              <a:t>-based deep learning library for sequence data. Nat Methods.)</a:t>
            </a:r>
          </a:p>
        </p:txBody>
      </p:sp>
    </p:spTree>
    <p:extLst>
      <p:ext uri="{BB962C8B-B14F-4D97-AF65-F5344CB8AC3E}">
        <p14:creationId xmlns:p14="http://schemas.microsoft.com/office/powerpoint/2010/main" val="262399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0C35FC-99C6-A34A-9D55-0BAC85009411}"/>
              </a:ext>
            </a:extLst>
          </p:cNvPr>
          <p:cNvPicPr>
            <a:picLocks noChangeAspect="1"/>
          </p:cNvPicPr>
          <p:nvPr/>
        </p:nvPicPr>
        <p:blipFill>
          <a:blip r:embed="rId2"/>
          <a:stretch>
            <a:fillRect/>
          </a:stretch>
        </p:blipFill>
        <p:spPr>
          <a:xfrm>
            <a:off x="2139602" y="1341295"/>
            <a:ext cx="8067492" cy="4065367"/>
          </a:xfrm>
          <a:prstGeom prst="rect">
            <a:avLst/>
          </a:prstGeom>
        </p:spPr>
      </p:pic>
      <p:sp>
        <p:nvSpPr>
          <p:cNvPr id="3" name="TextBox 2">
            <a:extLst>
              <a:ext uri="{FF2B5EF4-FFF2-40B4-BE49-F238E27FC236}">
                <a16:creationId xmlns:a16="http://schemas.microsoft.com/office/drawing/2014/main" id="{4E42A60E-FBC7-AC40-966F-EBA73B1EDB19}"/>
              </a:ext>
            </a:extLst>
          </p:cNvPr>
          <p:cNvSpPr txBox="1"/>
          <p:nvPr/>
        </p:nvSpPr>
        <p:spPr>
          <a:xfrm>
            <a:off x="5317518" y="5483811"/>
            <a:ext cx="377952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kipoi.org</a:t>
            </a:r>
            <a:r>
              <a:rPr lang="en-US" dirty="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2D8229B7-6CC3-4E42-8839-BD5C8CF97603}"/>
              </a:ext>
            </a:extLst>
          </p:cNvPr>
          <p:cNvGrpSpPr/>
          <p:nvPr/>
        </p:nvGrpSpPr>
        <p:grpSpPr>
          <a:xfrm>
            <a:off x="0" y="148404"/>
            <a:ext cx="12029704" cy="746409"/>
            <a:chOff x="0" y="148404"/>
            <a:chExt cx="12029704" cy="746409"/>
          </a:xfrm>
        </p:grpSpPr>
        <p:pic>
          <p:nvPicPr>
            <p:cNvPr id="5" name="Picture 4">
              <a:extLst>
                <a:ext uri="{FF2B5EF4-FFF2-40B4-BE49-F238E27FC236}">
                  <a16:creationId xmlns:a16="http://schemas.microsoft.com/office/drawing/2014/main" id="{99711211-07B7-704D-A304-330C6E1163EC}"/>
                </a:ext>
              </a:extLst>
            </p:cNvPr>
            <p:cNvPicPr>
              <a:picLocks noChangeAspect="1"/>
            </p:cNvPicPr>
            <p:nvPr/>
          </p:nvPicPr>
          <p:blipFill>
            <a:blip r:embed="rId3"/>
            <a:stretch>
              <a:fillRect/>
            </a:stretch>
          </p:blipFill>
          <p:spPr>
            <a:xfrm>
              <a:off x="223068" y="148404"/>
              <a:ext cx="1112463" cy="696402"/>
            </a:xfrm>
            <a:prstGeom prst="rect">
              <a:avLst/>
            </a:prstGeom>
          </p:spPr>
        </p:pic>
        <p:cxnSp>
          <p:nvCxnSpPr>
            <p:cNvPr id="6" name="Straight Connector 5">
              <a:extLst>
                <a:ext uri="{FF2B5EF4-FFF2-40B4-BE49-F238E27FC236}">
                  <a16:creationId xmlns:a16="http://schemas.microsoft.com/office/drawing/2014/main" id="{54383085-86FB-8B45-9446-7A919B56BFD2}"/>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68751CBD-1D87-584D-8046-897AECF99423}"/>
              </a:ext>
            </a:extLst>
          </p:cNvPr>
          <p:cNvSpPr txBox="1"/>
          <p:nvPr/>
        </p:nvSpPr>
        <p:spPr>
          <a:xfrm>
            <a:off x="4620768" y="269645"/>
            <a:ext cx="3669792"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Deep learning resources(</a:t>
            </a:r>
            <a:r>
              <a:rPr lang="zh-Hans" altLang="en-US" sz="2000" b="1" dirty="0">
                <a:latin typeface="Times New Roman" panose="02020603050405020304" pitchFamily="18" charset="0"/>
                <a:cs typeface="Times New Roman" panose="02020603050405020304" pitchFamily="18" charset="0"/>
              </a:rPr>
              <a:t>三</a:t>
            </a:r>
            <a:r>
              <a:rPr lang="en-US" altLang="zh-Hans"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2DCC1DC-D0F3-7148-BC26-D64C096359BF}"/>
              </a:ext>
            </a:extLst>
          </p:cNvPr>
          <p:cNvSpPr txBox="1"/>
          <p:nvPr/>
        </p:nvSpPr>
        <p:spPr>
          <a:xfrm>
            <a:off x="6815328" y="6260102"/>
            <a:ext cx="5510784"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Avsec</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Ž</a:t>
            </a:r>
            <a:r>
              <a:rPr lang="en-US" sz="1200" i="1" dirty="0">
                <a:latin typeface="Times New Roman" panose="02020603050405020304" pitchFamily="18" charset="0"/>
                <a:cs typeface="Times New Roman" panose="02020603050405020304" pitchFamily="18" charset="0"/>
              </a:rPr>
              <a:t>, et al. The </a:t>
            </a:r>
            <a:r>
              <a:rPr lang="en-US" sz="1200" i="1" dirty="0" err="1">
                <a:latin typeface="Times New Roman" panose="02020603050405020304" pitchFamily="18" charset="0"/>
                <a:cs typeface="Times New Roman" panose="02020603050405020304" pitchFamily="18" charset="0"/>
              </a:rPr>
              <a:t>Kipoi</a:t>
            </a:r>
            <a:r>
              <a:rPr lang="en-US" sz="1200" i="1" dirty="0">
                <a:latin typeface="Times New Roman" panose="02020603050405020304" pitchFamily="18" charset="0"/>
                <a:cs typeface="Times New Roman" panose="02020603050405020304" pitchFamily="18" charset="0"/>
              </a:rPr>
              <a:t> repository accelerates community exchange and reuse of predictive models for genomics. Nat </a:t>
            </a:r>
            <a:r>
              <a:rPr lang="en-US" sz="1200" i="1" dirty="0" err="1">
                <a:latin typeface="Times New Roman" panose="02020603050405020304" pitchFamily="18" charset="0"/>
                <a:cs typeface="Times New Roman" panose="02020603050405020304" pitchFamily="18" charset="0"/>
              </a:rPr>
              <a:t>Biotechnol</a:t>
            </a:r>
            <a:r>
              <a:rPr lang="en-US" sz="12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05721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BC73F1-60F1-484F-BF1D-D65D5CBD6698}"/>
              </a:ext>
            </a:extLst>
          </p:cNvPr>
          <p:cNvGrpSpPr/>
          <p:nvPr/>
        </p:nvGrpSpPr>
        <p:grpSpPr>
          <a:xfrm>
            <a:off x="0" y="148404"/>
            <a:ext cx="12029704" cy="746409"/>
            <a:chOff x="0" y="148404"/>
            <a:chExt cx="12029704" cy="746409"/>
          </a:xfrm>
        </p:grpSpPr>
        <p:pic>
          <p:nvPicPr>
            <p:cNvPr id="4" name="Picture 3">
              <a:extLst>
                <a:ext uri="{FF2B5EF4-FFF2-40B4-BE49-F238E27FC236}">
                  <a16:creationId xmlns:a16="http://schemas.microsoft.com/office/drawing/2014/main" id="{456D0B21-C8E1-BE4F-B8AB-DB02C33CD449}"/>
                </a:ext>
              </a:extLst>
            </p:cNvPr>
            <p:cNvPicPr>
              <a:picLocks noChangeAspect="1"/>
            </p:cNvPicPr>
            <p:nvPr/>
          </p:nvPicPr>
          <p:blipFill>
            <a:blip r:embed="rId2"/>
            <a:stretch>
              <a:fillRect/>
            </a:stretch>
          </p:blipFill>
          <p:spPr>
            <a:xfrm>
              <a:off x="223068" y="148404"/>
              <a:ext cx="1112463" cy="696402"/>
            </a:xfrm>
            <a:prstGeom prst="rect">
              <a:avLst/>
            </a:prstGeom>
          </p:spPr>
        </p:pic>
        <p:cxnSp>
          <p:nvCxnSpPr>
            <p:cNvPr id="5" name="Straight Connector 4">
              <a:extLst>
                <a:ext uri="{FF2B5EF4-FFF2-40B4-BE49-F238E27FC236}">
                  <a16:creationId xmlns:a16="http://schemas.microsoft.com/office/drawing/2014/main" id="{2C6C4B67-623F-AF48-9100-D6D0CB26A61D}"/>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4332A561-7C29-D240-A420-278538AB76F8}"/>
              </a:ext>
            </a:extLst>
          </p:cNvPr>
          <p:cNvSpPr txBox="1"/>
          <p:nvPr/>
        </p:nvSpPr>
        <p:spPr>
          <a:xfrm>
            <a:off x="4380137" y="269645"/>
            <a:ext cx="4643548"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Build deep learning model from scratch</a:t>
            </a:r>
            <a:endParaRPr lang="en-US"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C9F6088-554A-9448-96E8-0FA87750CB9E}"/>
              </a:ext>
            </a:extLst>
          </p:cNvPr>
          <p:cNvSpPr txBox="1"/>
          <p:nvPr/>
        </p:nvSpPr>
        <p:spPr>
          <a:xfrm>
            <a:off x="3344779" y="2406315"/>
            <a:ext cx="6485022" cy="2031325"/>
          </a:xfrm>
          <a:prstGeom prst="rect">
            <a:avLst/>
          </a:prstGeom>
          <a:noFill/>
        </p:spPr>
        <p:txBody>
          <a:bodyPr wrap="square" rtlCol="0">
            <a:spAutoFit/>
          </a:bodyPr>
          <a:lstStyle/>
          <a:p>
            <a:r>
              <a:rPr lang="en-US" altLang="zh-Hans" dirty="0">
                <a:latin typeface="Times New Roman" panose="02020603050405020304" pitchFamily="18" charset="0"/>
                <a:cs typeface="Times New Roman" panose="02020603050405020304" pitchFamily="18" charset="0"/>
              </a:rPr>
              <a:t>Practice: construct a model for predicting chromatin accessibility from scratch</a:t>
            </a:r>
          </a:p>
          <a:p>
            <a:endParaRPr lang="en-US" altLang="zh-Hans" dirty="0">
              <a:latin typeface="Times New Roman" panose="02020603050405020304" pitchFamily="18" charset="0"/>
              <a:cs typeface="Times New Roman" panose="02020603050405020304" pitchFamily="18" charset="0"/>
            </a:endParaRPr>
          </a:p>
          <a:p>
            <a:endParaRPr lang="en-US" altLang="zh-Hans" dirty="0">
              <a:latin typeface="Times New Roman" panose="02020603050405020304" pitchFamily="18" charset="0"/>
              <a:cs typeface="Times New Roman" panose="02020603050405020304" pitchFamily="18" charset="0"/>
            </a:endParaRPr>
          </a:p>
          <a:p>
            <a:endParaRPr lang="en-US" altLang="zh-Hans" dirty="0">
              <a:latin typeface="Times New Roman" panose="02020603050405020304" pitchFamily="18" charset="0"/>
              <a:cs typeface="Times New Roman" panose="02020603050405020304" pitchFamily="18" charset="0"/>
            </a:endParaRPr>
          </a:p>
          <a:p>
            <a:endParaRPr lang="en-US" altLang="zh-Han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colab.research.google.com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543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FF73B3-471D-C740-B76E-7FD6E03B6D68}"/>
              </a:ext>
            </a:extLst>
          </p:cNvPr>
          <p:cNvPicPr>
            <a:picLocks noChangeAspect="1"/>
          </p:cNvPicPr>
          <p:nvPr/>
        </p:nvPicPr>
        <p:blipFill>
          <a:blip r:embed="rId3"/>
          <a:stretch>
            <a:fillRect/>
          </a:stretch>
        </p:blipFill>
        <p:spPr>
          <a:xfrm>
            <a:off x="0" y="1510962"/>
            <a:ext cx="5841470" cy="4257342"/>
          </a:xfrm>
          <a:prstGeom prst="rect">
            <a:avLst/>
          </a:prstGeom>
        </p:spPr>
      </p:pic>
      <p:sp>
        <p:nvSpPr>
          <p:cNvPr id="4" name="TextBox 3">
            <a:extLst>
              <a:ext uri="{FF2B5EF4-FFF2-40B4-BE49-F238E27FC236}">
                <a16:creationId xmlns:a16="http://schemas.microsoft.com/office/drawing/2014/main" id="{505B4F76-DC76-C14C-BE05-293A8FCF69C3}"/>
              </a:ext>
            </a:extLst>
          </p:cNvPr>
          <p:cNvSpPr txBox="1"/>
          <p:nvPr/>
        </p:nvSpPr>
        <p:spPr>
          <a:xfrm>
            <a:off x="4137102" y="186629"/>
            <a:ext cx="465005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What is functional genomics ?</a:t>
            </a:r>
          </a:p>
        </p:txBody>
      </p:sp>
      <p:sp>
        <p:nvSpPr>
          <p:cNvPr id="5" name="Rectangle 4">
            <a:extLst>
              <a:ext uri="{FF2B5EF4-FFF2-40B4-BE49-F238E27FC236}">
                <a16:creationId xmlns:a16="http://schemas.microsoft.com/office/drawing/2014/main" id="{10E7E0A2-7118-2742-82AD-E6C8FA49C326}"/>
              </a:ext>
            </a:extLst>
          </p:cNvPr>
          <p:cNvSpPr/>
          <p:nvPr/>
        </p:nvSpPr>
        <p:spPr>
          <a:xfrm>
            <a:off x="6096000" y="2069973"/>
            <a:ext cx="6096000" cy="3139321"/>
          </a:xfrm>
          <a:prstGeom prst="rect">
            <a:avLst/>
          </a:prstGeom>
        </p:spPr>
        <p:txBody>
          <a:bodyPr>
            <a:spAutoFit/>
          </a:bodyPr>
          <a:lstStyle/>
          <a:p>
            <a:pPr>
              <a:buFont typeface="Arial" panose="020B0604020202020204" pitchFamily="34" charset="0"/>
              <a:buChar char="•"/>
            </a:pPr>
            <a:r>
              <a:rPr lang="en-US" dirty="0">
                <a:solidFill>
                  <a:srgbClr val="1A1C1A"/>
                </a:solidFill>
                <a:latin typeface="Times New Roman" panose="02020603050405020304" pitchFamily="18" charset="0"/>
                <a:cs typeface="Times New Roman" panose="02020603050405020304" pitchFamily="18" charset="0"/>
              </a:rPr>
              <a:t>When and where are genes expressed?</a:t>
            </a:r>
          </a:p>
          <a:p>
            <a:endParaRPr lang="en-US" dirty="0">
              <a:solidFill>
                <a:srgbClr val="1A1C1A"/>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solidFill>
                  <a:srgbClr val="1A1C1A"/>
                </a:solidFill>
                <a:latin typeface="Times New Roman" panose="02020603050405020304" pitchFamily="18" charset="0"/>
                <a:cs typeface="Times New Roman" panose="02020603050405020304" pitchFamily="18" charset="0"/>
              </a:rPr>
              <a:t>How do gene expression levels differ in various cell types and states?</a:t>
            </a:r>
          </a:p>
          <a:p>
            <a:endParaRPr lang="en-US" dirty="0">
              <a:solidFill>
                <a:srgbClr val="1A1C1A"/>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solidFill>
                  <a:srgbClr val="1A1C1A"/>
                </a:solidFill>
                <a:latin typeface="Times New Roman" panose="02020603050405020304" pitchFamily="18" charset="0"/>
                <a:cs typeface="Times New Roman" panose="02020603050405020304" pitchFamily="18" charset="0"/>
              </a:rPr>
              <a:t>What are the functional roles of different genes and in what cellular processes do they participate?</a:t>
            </a:r>
          </a:p>
          <a:p>
            <a:pPr>
              <a:buFont typeface="Arial" panose="020B0604020202020204" pitchFamily="34" charset="0"/>
              <a:buChar char="•"/>
            </a:pPr>
            <a:endParaRPr lang="en-US" b="0" i="0" u="none" strike="noStrike" dirty="0">
              <a:solidFill>
                <a:srgbClr val="1A1C1A"/>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How are genes regulated? Where are the active gene promoters in a particular cell type?</a:t>
            </a:r>
          </a:p>
          <a:p>
            <a:endParaRPr lang="en-US" b="0" i="0" u="none" strike="noStrike" dirty="0">
              <a:solidFill>
                <a:srgbClr val="1A1C1A"/>
              </a:solidFill>
              <a:effectLst/>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0239C29C-A438-5E4A-B1D8-11617900572B}"/>
              </a:ext>
            </a:extLst>
          </p:cNvPr>
          <p:cNvGrpSpPr/>
          <p:nvPr/>
        </p:nvGrpSpPr>
        <p:grpSpPr>
          <a:xfrm>
            <a:off x="0" y="148404"/>
            <a:ext cx="12029704" cy="746409"/>
            <a:chOff x="0" y="148404"/>
            <a:chExt cx="12029704" cy="746409"/>
          </a:xfrm>
        </p:grpSpPr>
        <p:pic>
          <p:nvPicPr>
            <p:cNvPr id="7" name="Picture 6">
              <a:extLst>
                <a:ext uri="{FF2B5EF4-FFF2-40B4-BE49-F238E27FC236}">
                  <a16:creationId xmlns:a16="http://schemas.microsoft.com/office/drawing/2014/main" id="{D5A9DBB6-C47B-5A47-93D4-1538AB42B0BC}"/>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8" name="Straight Connector 7">
              <a:extLst>
                <a:ext uri="{FF2B5EF4-FFF2-40B4-BE49-F238E27FC236}">
                  <a16:creationId xmlns:a16="http://schemas.microsoft.com/office/drawing/2014/main" id="{D2E7CF46-57DB-4742-86B9-D8AEB855B033}"/>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2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74CF7-9575-E049-A34F-D8D772C8E07D}"/>
              </a:ext>
            </a:extLst>
          </p:cNvPr>
          <p:cNvPicPr>
            <a:picLocks noChangeAspect="1"/>
          </p:cNvPicPr>
          <p:nvPr/>
        </p:nvPicPr>
        <p:blipFill>
          <a:blip r:embed="rId3"/>
          <a:stretch>
            <a:fillRect/>
          </a:stretch>
        </p:blipFill>
        <p:spPr>
          <a:xfrm>
            <a:off x="2115491" y="2048074"/>
            <a:ext cx="7211387" cy="4354189"/>
          </a:xfrm>
          <a:prstGeom prst="rect">
            <a:avLst/>
          </a:prstGeom>
        </p:spPr>
      </p:pic>
      <p:sp>
        <p:nvSpPr>
          <p:cNvPr id="5" name="TextBox 4">
            <a:extLst>
              <a:ext uri="{FF2B5EF4-FFF2-40B4-BE49-F238E27FC236}">
                <a16:creationId xmlns:a16="http://schemas.microsoft.com/office/drawing/2014/main" id="{AD1847EA-E9E1-794D-BBA8-6C4AE6071F4D}"/>
              </a:ext>
            </a:extLst>
          </p:cNvPr>
          <p:cNvSpPr txBox="1"/>
          <p:nvPr/>
        </p:nvSpPr>
        <p:spPr>
          <a:xfrm>
            <a:off x="8583793" y="6268967"/>
            <a:ext cx="3633216"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(Wong AK, et al. Decoding disease: from genomes to networks to phenotypes. Nat Rev Genet)</a:t>
            </a:r>
          </a:p>
        </p:txBody>
      </p:sp>
      <p:grpSp>
        <p:nvGrpSpPr>
          <p:cNvPr id="6" name="Group 5">
            <a:extLst>
              <a:ext uri="{FF2B5EF4-FFF2-40B4-BE49-F238E27FC236}">
                <a16:creationId xmlns:a16="http://schemas.microsoft.com/office/drawing/2014/main" id="{0C36E65B-7626-0B4B-88D0-C4C2E97AE393}"/>
              </a:ext>
            </a:extLst>
          </p:cNvPr>
          <p:cNvGrpSpPr/>
          <p:nvPr/>
        </p:nvGrpSpPr>
        <p:grpSpPr>
          <a:xfrm>
            <a:off x="0" y="148404"/>
            <a:ext cx="12029704" cy="746409"/>
            <a:chOff x="0" y="148404"/>
            <a:chExt cx="12029704" cy="746409"/>
          </a:xfrm>
        </p:grpSpPr>
        <p:pic>
          <p:nvPicPr>
            <p:cNvPr id="7" name="Picture 6">
              <a:extLst>
                <a:ext uri="{FF2B5EF4-FFF2-40B4-BE49-F238E27FC236}">
                  <a16:creationId xmlns:a16="http://schemas.microsoft.com/office/drawing/2014/main" id="{5EE0051F-F6D4-5E47-93FE-CFCC6F58E35E}"/>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8" name="Straight Connector 7">
              <a:extLst>
                <a:ext uri="{FF2B5EF4-FFF2-40B4-BE49-F238E27FC236}">
                  <a16:creationId xmlns:a16="http://schemas.microsoft.com/office/drawing/2014/main" id="{ED1DE7DF-1C6D-3F4E-9AC3-DE18C46E1A35}"/>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B6709681-69DD-0448-BEC6-EE1906E1536F}"/>
              </a:ext>
            </a:extLst>
          </p:cNvPr>
          <p:cNvSpPr txBox="1"/>
          <p:nvPr/>
        </p:nvSpPr>
        <p:spPr>
          <a:xfrm>
            <a:off x="3933734" y="243763"/>
            <a:ext cx="4650059"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The importance of</a:t>
            </a:r>
            <a:r>
              <a:rPr lang="en-US" sz="2000" b="1" dirty="0">
                <a:latin typeface="Times New Roman" panose="02020603050405020304" pitchFamily="18" charset="0"/>
                <a:cs typeface="Times New Roman" panose="02020603050405020304" pitchFamily="18" charset="0"/>
              </a:rPr>
              <a:t> functional genomics</a:t>
            </a:r>
          </a:p>
        </p:txBody>
      </p:sp>
      <p:sp>
        <p:nvSpPr>
          <p:cNvPr id="2" name="TextBox 1">
            <a:extLst>
              <a:ext uri="{FF2B5EF4-FFF2-40B4-BE49-F238E27FC236}">
                <a16:creationId xmlns:a16="http://schemas.microsoft.com/office/drawing/2014/main" id="{CE331D64-0FE5-3B45-A566-E7614535F034}"/>
              </a:ext>
            </a:extLst>
          </p:cNvPr>
          <p:cNvSpPr txBox="1"/>
          <p:nvPr/>
        </p:nvSpPr>
        <p:spPr>
          <a:xfrm>
            <a:off x="2310563" y="1197046"/>
            <a:ext cx="682124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t>
            </a:r>
            <a:r>
              <a:rPr lang="en-US" altLang="zh-Hans" dirty="0">
                <a:latin typeface="Times New Roman" panose="02020603050405020304" pitchFamily="18" charset="0"/>
                <a:cs typeface="Times New Roman" panose="02020603050405020304" pitchFamily="18" charset="0"/>
              </a:rPr>
              <a:t>he proportion of non-coding regions in the human genome is 99%, and non-coding regions contain a large number of regulatory elements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252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C42B2-2B64-6E49-B337-C756458B6DE6}"/>
              </a:ext>
            </a:extLst>
          </p:cNvPr>
          <p:cNvPicPr>
            <a:picLocks noChangeAspect="1"/>
          </p:cNvPicPr>
          <p:nvPr/>
        </p:nvPicPr>
        <p:blipFill>
          <a:blip r:embed="rId3"/>
          <a:stretch>
            <a:fillRect/>
          </a:stretch>
        </p:blipFill>
        <p:spPr>
          <a:xfrm>
            <a:off x="35434" y="2289518"/>
            <a:ext cx="8143360" cy="3132063"/>
          </a:xfrm>
          <a:prstGeom prst="rect">
            <a:avLst/>
          </a:prstGeom>
        </p:spPr>
      </p:pic>
      <p:grpSp>
        <p:nvGrpSpPr>
          <p:cNvPr id="3" name="Group 2">
            <a:extLst>
              <a:ext uri="{FF2B5EF4-FFF2-40B4-BE49-F238E27FC236}">
                <a16:creationId xmlns:a16="http://schemas.microsoft.com/office/drawing/2014/main" id="{4D3258C1-B2F6-E24B-9A6C-8F9936E1E2B0}"/>
              </a:ext>
            </a:extLst>
          </p:cNvPr>
          <p:cNvGrpSpPr/>
          <p:nvPr/>
        </p:nvGrpSpPr>
        <p:grpSpPr>
          <a:xfrm>
            <a:off x="0" y="148404"/>
            <a:ext cx="12029704" cy="746409"/>
            <a:chOff x="0" y="148404"/>
            <a:chExt cx="12029704" cy="746409"/>
          </a:xfrm>
        </p:grpSpPr>
        <p:pic>
          <p:nvPicPr>
            <p:cNvPr id="4" name="Picture 3">
              <a:extLst>
                <a:ext uri="{FF2B5EF4-FFF2-40B4-BE49-F238E27FC236}">
                  <a16:creationId xmlns:a16="http://schemas.microsoft.com/office/drawing/2014/main" id="{3516D7B0-7A2E-FB4D-827D-F8BD54DE0B45}"/>
                </a:ext>
              </a:extLst>
            </p:cNvPr>
            <p:cNvPicPr>
              <a:picLocks noChangeAspect="1"/>
            </p:cNvPicPr>
            <p:nvPr/>
          </p:nvPicPr>
          <p:blipFill>
            <a:blip r:embed="rId4"/>
            <a:stretch>
              <a:fillRect/>
            </a:stretch>
          </p:blipFill>
          <p:spPr>
            <a:xfrm>
              <a:off x="223068" y="148404"/>
              <a:ext cx="1112463" cy="696402"/>
            </a:xfrm>
            <a:prstGeom prst="rect">
              <a:avLst/>
            </a:prstGeom>
          </p:spPr>
        </p:pic>
        <p:cxnSp>
          <p:nvCxnSpPr>
            <p:cNvPr id="5" name="Straight Connector 4">
              <a:extLst>
                <a:ext uri="{FF2B5EF4-FFF2-40B4-BE49-F238E27FC236}">
                  <a16:creationId xmlns:a16="http://schemas.microsoft.com/office/drawing/2014/main" id="{06129336-803B-7A4B-8C85-CB108434432E}"/>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6422E983-DCBA-B04A-B43A-3145D8DF2A15}"/>
              </a:ext>
            </a:extLst>
          </p:cNvPr>
          <p:cNvPicPr>
            <a:picLocks noChangeAspect="1"/>
          </p:cNvPicPr>
          <p:nvPr/>
        </p:nvPicPr>
        <p:blipFill>
          <a:blip r:embed="rId5"/>
          <a:stretch>
            <a:fillRect/>
          </a:stretch>
        </p:blipFill>
        <p:spPr>
          <a:xfrm>
            <a:off x="8107680" y="1316494"/>
            <a:ext cx="3486831" cy="1103096"/>
          </a:xfrm>
          <a:prstGeom prst="rect">
            <a:avLst/>
          </a:prstGeom>
        </p:spPr>
      </p:pic>
      <p:sp>
        <p:nvSpPr>
          <p:cNvPr id="7" name="TextBox 6">
            <a:extLst>
              <a:ext uri="{FF2B5EF4-FFF2-40B4-BE49-F238E27FC236}">
                <a16:creationId xmlns:a16="http://schemas.microsoft.com/office/drawing/2014/main" id="{3A6F21EE-969A-4244-8EC1-BDF27A1E002F}"/>
              </a:ext>
            </a:extLst>
          </p:cNvPr>
          <p:cNvSpPr txBox="1"/>
          <p:nvPr/>
        </p:nvSpPr>
        <p:spPr>
          <a:xfrm>
            <a:off x="8948928" y="2386537"/>
            <a:ext cx="366979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www.encodeproject.org</a:t>
            </a:r>
            <a:endParaRPr lang="en-US" sz="1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DD14104-8CDC-6D4A-B325-C42A4E15C23F}"/>
              </a:ext>
            </a:extLst>
          </p:cNvPr>
          <p:cNvPicPr>
            <a:picLocks noChangeAspect="1"/>
          </p:cNvPicPr>
          <p:nvPr/>
        </p:nvPicPr>
        <p:blipFill>
          <a:blip r:embed="rId6"/>
          <a:stretch>
            <a:fillRect/>
          </a:stretch>
        </p:blipFill>
        <p:spPr>
          <a:xfrm>
            <a:off x="8107680" y="3176269"/>
            <a:ext cx="3707876" cy="804673"/>
          </a:xfrm>
          <a:prstGeom prst="rect">
            <a:avLst/>
          </a:prstGeom>
        </p:spPr>
      </p:pic>
      <p:sp>
        <p:nvSpPr>
          <p:cNvPr id="9" name="TextBox 8">
            <a:extLst>
              <a:ext uri="{FF2B5EF4-FFF2-40B4-BE49-F238E27FC236}">
                <a16:creationId xmlns:a16="http://schemas.microsoft.com/office/drawing/2014/main" id="{92DDDDF6-BF92-EC42-8AAE-7E01E9D16055}"/>
              </a:ext>
            </a:extLst>
          </p:cNvPr>
          <p:cNvSpPr txBox="1"/>
          <p:nvPr/>
        </p:nvSpPr>
        <p:spPr>
          <a:xfrm>
            <a:off x="8795169" y="4020921"/>
            <a:ext cx="451104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http://</a:t>
            </a:r>
            <a:r>
              <a:rPr lang="en-US" sz="1400" dirty="0" err="1">
                <a:latin typeface="Times New Roman" panose="02020603050405020304" pitchFamily="18" charset="0"/>
                <a:cs typeface="Times New Roman" panose="02020603050405020304" pitchFamily="18" charset="0"/>
              </a:rPr>
              <a:t>www.roadmapepigenomics.org</a:t>
            </a:r>
            <a:endParaRPr lang="en-US" sz="1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D6C72B4-AAD0-F248-A9A5-B7C7E7A8060A}"/>
              </a:ext>
            </a:extLst>
          </p:cNvPr>
          <p:cNvPicPr>
            <a:picLocks noChangeAspect="1"/>
          </p:cNvPicPr>
          <p:nvPr/>
        </p:nvPicPr>
        <p:blipFill>
          <a:blip r:embed="rId7"/>
          <a:stretch>
            <a:fillRect/>
          </a:stretch>
        </p:blipFill>
        <p:spPr>
          <a:xfrm>
            <a:off x="8366428" y="5037533"/>
            <a:ext cx="3228083" cy="768097"/>
          </a:xfrm>
          <a:prstGeom prst="rect">
            <a:avLst/>
          </a:prstGeom>
        </p:spPr>
      </p:pic>
      <p:sp>
        <p:nvSpPr>
          <p:cNvPr id="11" name="TextBox 10">
            <a:extLst>
              <a:ext uri="{FF2B5EF4-FFF2-40B4-BE49-F238E27FC236}">
                <a16:creationId xmlns:a16="http://schemas.microsoft.com/office/drawing/2014/main" id="{DF6468A9-D712-3542-9E86-0A670F296A9F}"/>
              </a:ext>
            </a:extLst>
          </p:cNvPr>
          <p:cNvSpPr txBox="1"/>
          <p:nvPr/>
        </p:nvSpPr>
        <p:spPr>
          <a:xfrm>
            <a:off x="9307233" y="5805630"/>
            <a:ext cx="399897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fantom.gsc.riken.jp</a:t>
            </a:r>
            <a:endParaRPr lang="en-US" sz="1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DE3F528-A8B5-E84C-8829-31144B4A66AB}"/>
              </a:ext>
            </a:extLst>
          </p:cNvPr>
          <p:cNvSpPr txBox="1"/>
          <p:nvPr/>
        </p:nvSpPr>
        <p:spPr>
          <a:xfrm>
            <a:off x="3933734" y="243763"/>
            <a:ext cx="4650059"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The importance of</a:t>
            </a:r>
            <a:r>
              <a:rPr lang="en-US" sz="2000" b="1" dirty="0">
                <a:latin typeface="Times New Roman" panose="02020603050405020304" pitchFamily="18" charset="0"/>
                <a:cs typeface="Times New Roman" panose="02020603050405020304" pitchFamily="18" charset="0"/>
              </a:rPr>
              <a:t> functional genomics</a:t>
            </a:r>
          </a:p>
        </p:txBody>
      </p:sp>
      <p:sp>
        <p:nvSpPr>
          <p:cNvPr id="13" name="TextBox 12">
            <a:extLst>
              <a:ext uri="{FF2B5EF4-FFF2-40B4-BE49-F238E27FC236}">
                <a16:creationId xmlns:a16="http://schemas.microsoft.com/office/drawing/2014/main" id="{EDACAB22-6967-A042-9F31-14651E8A4981}"/>
              </a:ext>
            </a:extLst>
          </p:cNvPr>
          <p:cNvSpPr txBox="1"/>
          <p:nvPr/>
        </p:nvSpPr>
        <p:spPr>
          <a:xfrm>
            <a:off x="1747572" y="6375965"/>
            <a:ext cx="6947065"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Maurano</a:t>
            </a:r>
            <a:r>
              <a:rPr lang="en-US" sz="1200" i="1" dirty="0">
                <a:latin typeface="Times New Roman" panose="02020603050405020304" pitchFamily="18" charset="0"/>
                <a:cs typeface="Times New Roman" panose="02020603050405020304" pitchFamily="18" charset="0"/>
              </a:rPr>
              <a:t> MT, Humbert R, </a:t>
            </a:r>
            <a:r>
              <a:rPr lang="en-US" sz="1200" i="1" dirty="0" err="1">
                <a:latin typeface="Times New Roman" panose="02020603050405020304" pitchFamily="18" charset="0"/>
                <a:cs typeface="Times New Roman" panose="02020603050405020304" pitchFamily="18" charset="0"/>
              </a:rPr>
              <a:t>Rynes</a:t>
            </a:r>
            <a:r>
              <a:rPr lang="en-US" sz="1200" i="1" dirty="0">
                <a:latin typeface="Times New Roman" panose="02020603050405020304" pitchFamily="18" charset="0"/>
                <a:cs typeface="Times New Roman" panose="02020603050405020304" pitchFamily="18" charset="0"/>
              </a:rPr>
              <a:t> E, et al. Science. 2012;337(6099):1190-1195)</a:t>
            </a:r>
          </a:p>
        </p:txBody>
      </p:sp>
      <p:sp>
        <p:nvSpPr>
          <p:cNvPr id="14" name="TextBox 13">
            <a:extLst>
              <a:ext uri="{FF2B5EF4-FFF2-40B4-BE49-F238E27FC236}">
                <a16:creationId xmlns:a16="http://schemas.microsoft.com/office/drawing/2014/main" id="{08548F5A-7330-F546-AA91-AC6BDC133135}"/>
              </a:ext>
            </a:extLst>
          </p:cNvPr>
          <p:cNvSpPr txBox="1"/>
          <p:nvPr/>
        </p:nvSpPr>
        <p:spPr>
          <a:xfrm>
            <a:off x="1747572" y="1681185"/>
            <a:ext cx="499146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Only 4.</a:t>
            </a:r>
            <a:r>
              <a:rPr lang="en-US" altLang="zh-Hans" dirty="0">
                <a:latin typeface="Times New Roman" panose="02020603050405020304" pitchFamily="18" charset="0"/>
                <a:cs typeface="Times New Roman" panose="02020603050405020304" pitchFamily="18" charset="0"/>
              </a:rPr>
              <a:t>9</a:t>
            </a:r>
            <a:r>
              <a:rPr lang="en-US" dirty="0">
                <a:latin typeface="Times New Roman" panose="02020603050405020304" pitchFamily="18" charset="0"/>
                <a:cs typeface="Times New Roman" panose="02020603050405020304" pitchFamily="18" charset="0"/>
              </a:rPr>
              <a:t>% of the SNPs associated with the disease found by GWAS were located in the coding region</a:t>
            </a:r>
          </a:p>
        </p:txBody>
      </p:sp>
    </p:spTree>
    <p:extLst>
      <p:ext uri="{BB962C8B-B14F-4D97-AF65-F5344CB8AC3E}">
        <p14:creationId xmlns:p14="http://schemas.microsoft.com/office/powerpoint/2010/main" val="98291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32144-4552-D943-9B12-91A5B2B4870C}"/>
              </a:ext>
            </a:extLst>
          </p:cNvPr>
          <p:cNvPicPr>
            <a:picLocks noChangeAspect="1"/>
          </p:cNvPicPr>
          <p:nvPr/>
        </p:nvPicPr>
        <p:blipFill>
          <a:blip r:embed="rId3"/>
          <a:stretch>
            <a:fillRect/>
          </a:stretch>
        </p:blipFill>
        <p:spPr>
          <a:xfrm>
            <a:off x="987094" y="1304544"/>
            <a:ext cx="4465453" cy="4828032"/>
          </a:xfrm>
          <a:prstGeom prst="rect">
            <a:avLst/>
          </a:prstGeom>
        </p:spPr>
      </p:pic>
      <p:sp>
        <p:nvSpPr>
          <p:cNvPr id="4" name="TextBox 3">
            <a:extLst>
              <a:ext uri="{FF2B5EF4-FFF2-40B4-BE49-F238E27FC236}">
                <a16:creationId xmlns:a16="http://schemas.microsoft.com/office/drawing/2014/main" id="{486D6926-A139-F74C-AD6C-8644DAE878C2}"/>
              </a:ext>
            </a:extLst>
          </p:cNvPr>
          <p:cNvSpPr txBox="1"/>
          <p:nvPr/>
        </p:nvSpPr>
        <p:spPr>
          <a:xfrm>
            <a:off x="8314944" y="6230112"/>
            <a:ext cx="3633216"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(Wong AK, et al. Decoding disease: from genomes to networks to phenotypes. Nat Rev Genet)</a:t>
            </a:r>
          </a:p>
        </p:txBody>
      </p:sp>
      <p:pic>
        <p:nvPicPr>
          <p:cNvPr id="6" name="Picture 5">
            <a:extLst>
              <a:ext uri="{FF2B5EF4-FFF2-40B4-BE49-F238E27FC236}">
                <a16:creationId xmlns:a16="http://schemas.microsoft.com/office/drawing/2014/main" id="{7A22D5E3-5F79-CD45-B9F0-E344750D189C}"/>
              </a:ext>
            </a:extLst>
          </p:cNvPr>
          <p:cNvPicPr>
            <a:picLocks noChangeAspect="1"/>
          </p:cNvPicPr>
          <p:nvPr/>
        </p:nvPicPr>
        <p:blipFill>
          <a:blip r:embed="rId4"/>
          <a:stretch>
            <a:fillRect/>
          </a:stretch>
        </p:blipFill>
        <p:spPr>
          <a:xfrm>
            <a:off x="6107924" y="1731263"/>
            <a:ext cx="5023372" cy="4047871"/>
          </a:xfrm>
          <a:prstGeom prst="rect">
            <a:avLst/>
          </a:prstGeom>
        </p:spPr>
      </p:pic>
      <p:grpSp>
        <p:nvGrpSpPr>
          <p:cNvPr id="7" name="Group 6">
            <a:extLst>
              <a:ext uri="{FF2B5EF4-FFF2-40B4-BE49-F238E27FC236}">
                <a16:creationId xmlns:a16="http://schemas.microsoft.com/office/drawing/2014/main" id="{88F9D6C3-49A5-0944-B7B2-D7A847D6A8FF}"/>
              </a:ext>
            </a:extLst>
          </p:cNvPr>
          <p:cNvGrpSpPr/>
          <p:nvPr/>
        </p:nvGrpSpPr>
        <p:grpSpPr>
          <a:xfrm>
            <a:off x="0" y="148404"/>
            <a:ext cx="12029704" cy="746409"/>
            <a:chOff x="0" y="148404"/>
            <a:chExt cx="12029704" cy="746409"/>
          </a:xfrm>
        </p:grpSpPr>
        <p:pic>
          <p:nvPicPr>
            <p:cNvPr id="8" name="Picture 7">
              <a:extLst>
                <a:ext uri="{FF2B5EF4-FFF2-40B4-BE49-F238E27FC236}">
                  <a16:creationId xmlns:a16="http://schemas.microsoft.com/office/drawing/2014/main" id="{A371963F-7E7E-9A4B-A4BB-77E8F76867D9}"/>
                </a:ext>
              </a:extLst>
            </p:cNvPr>
            <p:cNvPicPr>
              <a:picLocks noChangeAspect="1"/>
            </p:cNvPicPr>
            <p:nvPr/>
          </p:nvPicPr>
          <p:blipFill>
            <a:blip r:embed="rId5"/>
            <a:stretch>
              <a:fillRect/>
            </a:stretch>
          </p:blipFill>
          <p:spPr>
            <a:xfrm>
              <a:off x="223068" y="148404"/>
              <a:ext cx="1112463" cy="696402"/>
            </a:xfrm>
            <a:prstGeom prst="rect">
              <a:avLst/>
            </a:prstGeom>
          </p:spPr>
        </p:pic>
        <p:cxnSp>
          <p:nvCxnSpPr>
            <p:cNvPr id="9" name="Straight Connector 8">
              <a:extLst>
                <a:ext uri="{FF2B5EF4-FFF2-40B4-BE49-F238E27FC236}">
                  <a16:creationId xmlns:a16="http://schemas.microsoft.com/office/drawing/2014/main" id="{D90F418E-E7D2-DD4C-85D5-BA0CB121CD30}"/>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164E4F5F-EBD3-9049-8EE2-9F955A8F2290}"/>
              </a:ext>
            </a:extLst>
          </p:cNvPr>
          <p:cNvSpPr txBox="1"/>
          <p:nvPr/>
        </p:nvSpPr>
        <p:spPr>
          <a:xfrm>
            <a:off x="3219820" y="264341"/>
            <a:ext cx="7571500" cy="400110"/>
          </a:xfrm>
          <a:prstGeom prst="rect">
            <a:avLst/>
          </a:prstGeom>
          <a:noFill/>
        </p:spPr>
        <p:txBody>
          <a:bodyPr wrap="square" rtlCol="0">
            <a:spAutoFit/>
          </a:bodyPr>
          <a:lstStyle/>
          <a:p>
            <a:r>
              <a:rPr lang="en-US" altLang="zh-Hans" sz="2000" b="1" dirty="0">
                <a:latin typeface="Times New Roman" panose="02020603050405020304" pitchFamily="18" charset="0"/>
                <a:cs typeface="Times New Roman" panose="02020603050405020304" pitchFamily="18" charset="0"/>
              </a:rPr>
              <a:t>The framework of decoding disease using deep learning</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70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6112A-34A9-8A43-B696-333B265AFDDF}"/>
              </a:ext>
            </a:extLst>
          </p:cNvPr>
          <p:cNvSpPr txBox="1"/>
          <p:nvPr/>
        </p:nvSpPr>
        <p:spPr>
          <a:xfrm>
            <a:off x="3157728" y="2596896"/>
            <a:ext cx="6681216" cy="461665"/>
          </a:xfrm>
          <a:prstGeom prst="rect">
            <a:avLst/>
          </a:prstGeom>
          <a:noFill/>
        </p:spPr>
        <p:txBody>
          <a:bodyPr wrap="square" rtlCol="0">
            <a:spAutoFit/>
          </a:bodyPr>
          <a:lstStyle/>
          <a:p>
            <a:r>
              <a:rPr lang="en-US" altLang="zh-Hans" sz="2400" b="1" dirty="0">
                <a:latin typeface="Times New Roman" panose="02020603050405020304" pitchFamily="18" charset="0"/>
                <a:cs typeface="Times New Roman" panose="02020603050405020304" pitchFamily="18" charset="0"/>
              </a:rPr>
              <a:t>Part</a:t>
            </a:r>
            <a:r>
              <a:rPr lang="zh-Hans" altLang="en-US" sz="2400" b="1" dirty="0">
                <a:latin typeface="Times New Roman" panose="02020603050405020304" pitchFamily="18" charset="0"/>
                <a:cs typeface="Times New Roman" panose="02020603050405020304" pitchFamily="18" charset="0"/>
              </a:rPr>
              <a:t> </a:t>
            </a:r>
            <a:r>
              <a:rPr lang="en-US" altLang="zh-Hans" sz="2400" b="1" dirty="0">
                <a:latin typeface="Times New Roman" panose="02020603050405020304" pitchFamily="18" charset="0"/>
                <a:cs typeface="Times New Roman" panose="02020603050405020304" pitchFamily="18" charset="0"/>
              </a:rPr>
              <a:t>Ⅱ</a:t>
            </a:r>
            <a:r>
              <a:rPr lang="en-US" sz="2400" b="1" dirty="0">
                <a:latin typeface="Times New Roman" panose="02020603050405020304" pitchFamily="18" charset="0"/>
                <a:cs typeface="Times New Roman" panose="02020603050405020304" pitchFamily="18" charset="0"/>
              </a:rPr>
              <a:t>: </a:t>
            </a:r>
            <a:r>
              <a:rPr lang="en-US" altLang="zh-Hans" sz="2400" b="1" kern="0" dirty="0">
                <a:latin typeface="Times New Roman" panose="02020603050405020304" pitchFamily="18" charset="0"/>
                <a:ea typeface="微软雅黑" panose="020B0503020204020204" pitchFamily="34" charset="-122"/>
                <a:cs typeface="Times New Roman" panose="02020603050405020304" pitchFamily="18" charset="0"/>
              </a:rPr>
              <a:t>Basic knowledge of d</a:t>
            </a:r>
            <a:r>
              <a:rPr lang="en-US" altLang="zh-CN" sz="2400" b="1" kern="0" dirty="0">
                <a:latin typeface="Times New Roman" panose="02020603050405020304" pitchFamily="18" charset="0"/>
                <a:ea typeface="微软雅黑" panose="020B0503020204020204" pitchFamily="34" charset="-122"/>
                <a:cs typeface="Times New Roman" panose="02020603050405020304" pitchFamily="18" charset="0"/>
              </a:rPr>
              <a:t>eep learning</a:t>
            </a:r>
            <a:r>
              <a:rPr lang="en-US" sz="2400" b="1" dirty="0">
                <a:latin typeface="Times New Roman" panose="02020603050405020304" pitchFamily="18" charset="0"/>
                <a:cs typeface="Times New Roman" panose="02020603050405020304" pitchFamily="18" charset="0"/>
              </a:rPr>
              <a:t> </a:t>
            </a:r>
            <a:r>
              <a:rPr lang="zh-Hans" altLang="en-US" sz="24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2419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AF2EB-D9B4-C94E-8AA1-CF28A80F8DC6}"/>
              </a:ext>
            </a:extLst>
          </p:cNvPr>
          <p:cNvPicPr>
            <a:picLocks noChangeAspect="1"/>
          </p:cNvPicPr>
          <p:nvPr/>
        </p:nvPicPr>
        <p:blipFill>
          <a:blip r:embed="rId3"/>
          <a:stretch>
            <a:fillRect/>
          </a:stretch>
        </p:blipFill>
        <p:spPr>
          <a:xfrm>
            <a:off x="594627" y="2094544"/>
            <a:ext cx="5040191" cy="3616706"/>
          </a:xfrm>
          <a:prstGeom prst="rect">
            <a:avLst/>
          </a:prstGeom>
        </p:spPr>
      </p:pic>
      <p:pic>
        <p:nvPicPr>
          <p:cNvPr id="11" name="Picture 10">
            <a:extLst>
              <a:ext uri="{FF2B5EF4-FFF2-40B4-BE49-F238E27FC236}">
                <a16:creationId xmlns:a16="http://schemas.microsoft.com/office/drawing/2014/main" id="{DB510031-DAA7-D64E-8B84-223D0024C3E8}"/>
              </a:ext>
            </a:extLst>
          </p:cNvPr>
          <p:cNvPicPr>
            <a:picLocks noChangeAspect="1"/>
          </p:cNvPicPr>
          <p:nvPr/>
        </p:nvPicPr>
        <p:blipFill>
          <a:blip r:embed="rId4"/>
          <a:stretch>
            <a:fillRect/>
          </a:stretch>
        </p:blipFill>
        <p:spPr>
          <a:xfrm>
            <a:off x="6088252" y="2134482"/>
            <a:ext cx="2539232" cy="2430018"/>
          </a:xfrm>
          <a:prstGeom prst="rect">
            <a:avLst/>
          </a:prstGeom>
        </p:spPr>
      </p:pic>
      <p:pic>
        <p:nvPicPr>
          <p:cNvPr id="13" name="Picture 12">
            <a:extLst>
              <a:ext uri="{FF2B5EF4-FFF2-40B4-BE49-F238E27FC236}">
                <a16:creationId xmlns:a16="http://schemas.microsoft.com/office/drawing/2014/main" id="{055DB723-6396-2146-B810-1CA93A451FCD}"/>
              </a:ext>
            </a:extLst>
          </p:cNvPr>
          <p:cNvPicPr>
            <a:picLocks noChangeAspect="1"/>
          </p:cNvPicPr>
          <p:nvPr/>
        </p:nvPicPr>
        <p:blipFill>
          <a:blip r:embed="rId5"/>
          <a:stretch>
            <a:fillRect/>
          </a:stretch>
        </p:blipFill>
        <p:spPr>
          <a:xfrm>
            <a:off x="6664807" y="4564500"/>
            <a:ext cx="4432280" cy="2293500"/>
          </a:xfrm>
          <a:prstGeom prst="rect">
            <a:avLst/>
          </a:prstGeom>
        </p:spPr>
      </p:pic>
      <p:pic>
        <p:nvPicPr>
          <p:cNvPr id="15" name="Picture 14">
            <a:extLst>
              <a:ext uri="{FF2B5EF4-FFF2-40B4-BE49-F238E27FC236}">
                <a16:creationId xmlns:a16="http://schemas.microsoft.com/office/drawing/2014/main" id="{455F7486-9AF1-F343-8A8C-A1055D874ECB}"/>
              </a:ext>
            </a:extLst>
          </p:cNvPr>
          <p:cNvPicPr>
            <a:picLocks noChangeAspect="1"/>
          </p:cNvPicPr>
          <p:nvPr/>
        </p:nvPicPr>
        <p:blipFill>
          <a:blip r:embed="rId6"/>
          <a:stretch>
            <a:fillRect/>
          </a:stretch>
        </p:blipFill>
        <p:spPr>
          <a:xfrm>
            <a:off x="9080918" y="2134482"/>
            <a:ext cx="2948785" cy="2211589"/>
          </a:xfrm>
          <a:prstGeom prst="rect">
            <a:avLst/>
          </a:prstGeom>
        </p:spPr>
      </p:pic>
      <p:grpSp>
        <p:nvGrpSpPr>
          <p:cNvPr id="16" name="Group 15">
            <a:extLst>
              <a:ext uri="{FF2B5EF4-FFF2-40B4-BE49-F238E27FC236}">
                <a16:creationId xmlns:a16="http://schemas.microsoft.com/office/drawing/2014/main" id="{75C2778A-3838-0047-BB7B-6580FDBFFCBA}"/>
              </a:ext>
            </a:extLst>
          </p:cNvPr>
          <p:cNvGrpSpPr/>
          <p:nvPr/>
        </p:nvGrpSpPr>
        <p:grpSpPr>
          <a:xfrm>
            <a:off x="0" y="148404"/>
            <a:ext cx="12029704" cy="746409"/>
            <a:chOff x="0" y="148404"/>
            <a:chExt cx="12029704" cy="746409"/>
          </a:xfrm>
        </p:grpSpPr>
        <p:pic>
          <p:nvPicPr>
            <p:cNvPr id="17" name="Picture 16">
              <a:extLst>
                <a:ext uri="{FF2B5EF4-FFF2-40B4-BE49-F238E27FC236}">
                  <a16:creationId xmlns:a16="http://schemas.microsoft.com/office/drawing/2014/main" id="{BB6FEA9D-AEA1-E945-B3EA-771F9270C2C4}"/>
                </a:ext>
              </a:extLst>
            </p:cNvPr>
            <p:cNvPicPr>
              <a:picLocks noChangeAspect="1"/>
            </p:cNvPicPr>
            <p:nvPr/>
          </p:nvPicPr>
          <p:blipFill>
            <a:blip r:embed="rId7"/>
            <a:stretch>
              <a:fillRect/>
            </a:stretch>
          </p:blipFill>
          <p:spPr>
            <a:xfrm>
              <a:off x="223068" y="148404"/>
              <a:ext cx="1112463" cy="696402"/>
            </a:xfrm>
            <a:prstGeom prst="rect">
              <a:avLst/>
            </a:prstGeom>
          </p:spPr>
        </p:pic>
        <p:cxnSp>
          <p:nvCxnSpPr>
            <p:cNvPr id="18" name="Straight Connector 17">
              <a:extLst>
                <a:ext uri="{FF2B5EF4-FFF2-40B4-BE49-F238E27FC236}">
                  <a16:creationId xmlns:a16="http://schemas.microsoft.com/office/drawing/2014/main" id="{5B48F3AB-02EB-8F4D-A7D8-6CA9D9ED2435}"/>
                </a:ext>
              </a:extLst>
            </p:cNvPr>
            <p:cNvCxnSpPr/>
            <p:nvPr/>
          </p:nvCxnSpPr>
          <p:spPr>
            <a:xfrm>
              <a:off x="0" y="894813"/>
              <a:ext cx="1202970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EB2FF0-4FC6-C549-A8AB-F8C168CB5259}"/>
              </a:ext>
            </a:extLst>
          </p:cNvPr>
          <p:cNvSpPr txBox="1"/>
          <p:nvPr/>
        </p:nvSpPr>
        <p:spPr>
          <a:xfrm>
            <a:off x="4458204" y="269645"/>
            <a:ext cx="75715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Artificial neutral network(ANN)</a:t>
            </a:r>
          </a:p>
        </p:txBody>
      </p:sp>
      <p:sp>
        <p:nvSpPr>
          <p:cNvPr id="2" name="TextBox 1">
            <a:extLst>
              <a:ext uri="{FF2B5EF4-FFF2-40B4-BE49-F238E27FC236}">
                <a16:creationId xmlns:a16="http://schemas.microsoft.com/office/drawing/2014/main" id="{DDCA09E5-9800-A24E-9B07-98EBCE60E083}"/>
              </a:ext>
            </a:extLst>
          </p:cNvPr>
          <p:cNvSpPr txBox="1"/>
          <p:nvPr/>
        </p:nvSpPr>
        <p:spPr>
          <a:xfrm>
            <a:off x="7834284" y="1405363"/>
            <a:ext cx="2493268" cy="369332"/>
          </a:xfrm>
          <a:prstGeom prst="rect">
            <a:avLst/>
          </a:prstGeom>
          <a:noFill/>
        </p:spPr>
        <p:txBody>
          <a:bodyPr wrap="square" rtlCol="0">
            <a:spAutoFit/>
          </a:bodyPr>
          <a:lstStyle/>
          <a:p>
            <a:r>
              <a:rPr lang="en-US" altLang="zh-Hans" dirty="0">
                <a:latin typeface="Times New Roman" panose="02020603050405020304" pitchFamily="18" charset="0"/>
                <a:cs typeface="Times New Roman" panose="02020603050405020304" pitchFamily="18" charset="0"/>
              </a:rPr>
              <a:t>Activation function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896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6295</TotalTime>
  <Words>1668</Words>
  <Application>Microsoft Macintosh PowerPoint</Application>
  <PresentationFormat>Widescreen</PresentationFormat>
  <Paragraphs>170</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等线</vt:lpstr>
      <vt:lpstr>Hei</vt:lpstr>
      <vt:lpstr>微软雅黑</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用户</dc:creator>
  <cp:lastModifiedBy>Microsoft Office 用户</cp:lastModifiedBy>
  <cp:revision>95</cp:revision>
  <dcterms:created xsi:type="dcterms:W3CDTF">2022-11-23T02:24:35Z</dcterms:created>
  <dcterms:modified xsi:type="dcterms:W3CDTF">2022-12-05T02:50:30Z</dcterms:modified>
</cp:coreProperties>
</file>